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media/image14.jpg" ContentType="image/jpg"/>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46.jpg" ContentType="image/jpg"/>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95" r:id="rId1"/>
    <p:sldMasterId id="2147484949" r:id="rId2"/>
    <p:sldMasterId id="2147485013" r:id="rId3"/>
  </p:sldMasterIdLst>
  <p:notesMasterIdLst>
    <p:notesMasterId r:id="rId33"/>
  </p:notesMasterIdLst>
  <p:handoutMasterIdLst>
    <p:handoutMasterId r:id="rId34"/>
  </p:handoutMasterIdLst>
  <p:sldIdLst>
    <p:sldId id="2147480895" r:id="rId4"/>
    <p:sldId id="319" r:id="rId5"/>
    <p:sldId id="307" r:id="rId6"/>
    <p:sldId id="2147480914" r:id="rId7"/>
    <p:sldId id="2147480915" r:id="rId8"/>
    <p:sldId id="266" r:id="rId9"/>
    <p:sldId id="2147480922" r:id="rId10"/>
    <p:sldId id="2147480923" r:id="rId11"/>
    <p:sldId id="2147480924" r:id="rId12"/>
    <p:sldId id="2147480925" r:id="rId13"/>
    <p:sldId id="2147480926" r:id="rId14"/>
    <p:sldId id="2147480928" r:id="rId15"/>
    <p:sldId id="2147480908" r:id="rId16"/>
    <p:sldId id="2147480929" r:id="rId17"/>
    <p:sldId id="2147480930" r:id="rId18"/>
    <p:sldId id="2147480931" r:id="rId19"/>
    <p:sldId id="2147480933" r:id="rId20"/>
    <p:sldId id="2147480934" r:id="rId21"/>
    <p:sldId id="2147480935" r:id="rId22"/>
    <p:sldId id="2147480936" r:id="rId23"/>
    <p:sldId id="2147480920" r:id="rId24"/>
    <p:sldId id="2147480938" r:id="rId25"/>
    <p:sldId id="2147480940" r:id="rId26"/>
    <p:sldId id="2147480937" r:id="rId27"/>
    <p:sldId id="2147480939" r:id="rId28"/>
    <p:sldId id="2147480943" r:id="rId29"/>
    <p:sldId id="2147480941" r:id="rId30"/>
    <p:sldId id="2147479220" r:id="rId31"/>
    <p:sldId id="303" r:id="rId3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3F7BC1-FF88-4047-836D-F8F5D402DEB6}">
          <p14:sldIdLst>
            <p14:sldId id="2147480895"/>
            <p14:sldId id="319"/>
          </p14:sldIdLst>
        </p14:section>
        <p14:section name="Create Project" id="{9D24DC2A-F52B-404C-A80B-9A5AE9EB04E6}">
          <p14:sldIdLst>
            <p14:sldId id="307"/>
            <p14:sldId id="2147480914"/>
            <p14:sldId id="2147480915"/>
            <p14:sldId id="266"/>
          </p14:sldIdLst>
        </p14:section>
        <p14:section name="Connect to adb23ai" id="{D4C9A020-34E6-44DE-B28C-7B317FF40791}">
          <p14:sldIdLst>
            <p14:sldId id="2147480922"/>
            <p14:sldId id="2147480923"/>
            <p14:sldId id="2147480924"/>
            <p14:sldId id="2147480925"/>
            <p14:sldId id="2147480926"/>
            <p14:sldId id="2147480928"/>
            <p14:sldId id="2147480908"/>
            <p14:sldId id="2147480929"/>
            <p14:sldId id="2147480930"/>
            <p14:sldId id="2147480931"/>
            <p14:sldId id="2147480933"/>
          </p14:sldIdLst>
        </p14:section>
        <p14:section name="Create ML Model" id="{BF7C2233-18FA-4CF7-B050-9A10CED5FDB8}">
          <p14:sldIdLst>
            <p14:sldId id="2147480934"/>
            <p14:sldId id="2147480935"/>
            <p14:sldId id="2147480936"/>
          </p14:sldIdLst>
        </p14:section>
        <p14:section name="Sharing model" id="{72D47158-D29A-4495-B9AB-3F1283D99ED2}">
          <p14:sldIdLst>
            <p14:sldId id="2147480920"/>
            <p14:sldId id="2147480938"/>
          </p14:sldIdLst>
        </p14:section>
        <p14:section name="Chat with data visualization" id="{0CDBB4CC-67E8-49E3-9AD0-21E6C9053658}">
          <p14:sldIdLst>
            <p14:sldId id="2147480940"/>
            <p14:sldId id="2147480937"/>
            <p14:sldId id="2147480939"/>
            <p14:sldId id="2147480943"/>
            <p14:sldId id="2147480941"/>
            <p14:sldId id="2147479220"/>
            <p14:sldId id="303"/>
          </p14:sldIdLst>
        </p14:section>
      </p14:sectionLst>
    </p:ext>
    <p:ext uri="{EFAFB233-063F-42B5-8137-9DF3F51BA10A}">
      <p15:sldGuideLst xmlns:p15="http://schemas.microsoft.com/office/powerpoint/2012/main">
        <p15:guide id="1" orient="horz" pos="1584"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 id="{7F1A05F9-47D7-D93C-7279-A863A0756BC2}" name="Calvin Smith" initials="CS" userId="S::calvin.d.smith@oracle.com::4bd1e425-e54e-45b9-88ce-eccc82f8a30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630C"/>
    <a:srgbClr val="464646"/>
    <a:srgbClr val="7F7F7F"/>
    <a:srgbClr val="B5B8BB"/>
    <a:srgbClr val="CFCAC7"/>
    <a:srgbClr val="74A683"/>
    <a:srgbClr val="003300"/>
    <a:srgbClr val="006600"/>
    <a:srgbClr val="0067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2" autoAdjust="0"/>
    <p:restoredTop sz="93671" autoAdjust="0"/>
  </p:normalViewPr>
  <p:slideViewPr>
    <p:cSldViewPr showGuides="1">
      <p:cViewPr>
        <p:scale>
          <a:sx n="75" d="100"/>
          <a:sy n="75" d="100"/>
        </p:scale>
        <p:origin x="965" y="370"/>
      </p:cViewPr>
      <p:guideLst>
        <p:guide orient="horz" pos="1584"/>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4740"/>
    </p:cViewPr>
  </p:sorterViewPr>
  <p:notesViewPr>
    <p:cSldViewPr showGuides="1">
      <p:cViewPr varScale="1">
        <p:scale>
          <a:sx n="56" d="100"/>
          <a:sy n="56" d="100"/>
        </p:scale>
        <p:origin x="4356" y="96"/>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8/31/2025</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8/31/2025</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793A0-AB6A-A44E-9B89-B2D0D475312E}" type="slidenum">
              <a:rPr lang="en-US" smtClean="0"/>
              <a:t>1</a:t>
            </a:fld>
            <a:endParaRPr lang="en-US"/>
          </a:p>
        </p:txBody>
      </p:sp>
    </p:spTree>
    <p:extLst>
      <p:ext uri="{BB962C8B-B14F-4D97-AF65-F5344CB8AC3E}">
        <p14:creationId xmlns:p14="http://schemas.microsoft.com/office/powerpoint/2010/main" val="2231521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8EFA-D9B3-82B7-8A9F-CC93B86B08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E44B1-F1CD-6D37-EBAD-E500E4EE90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D9066-883B-0936-1A9C-3FDFEAE3E7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2DE3F370-5834-5B34-A98C-7756C58CFB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04854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523BD-CC7A-4033-982B-8CA875B12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86D6E-E8AF-C964-0F7A-0FFF1908B3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3313D6-64C5-4734-1D15-8937BAD6EA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56EC40AA-44D6-4870-B94D-A4AEEBC212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1573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4C824-9FF9-268C-79E1-5248D5A54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6EE6E-3C51-9605-CACC-C77DF944C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FED0C-E362-D839-645C-98C1329EB1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F4A68399-A465-5F88-C8E7-20A095B2CD8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813652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8B26-CA79-7F12-65B5-9DA472273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1909F-700C-46DA-24F8-94A7BFEC4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6D49A-B604-7983-6855-FF6157DA8B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3EFED2FD-587A-F01D-C3E9-1F15CBDF2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997670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6844F-65A0-2643-6256-CBA6764E7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57334-174A-0550-C1EB-7DCE4F5B14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98936-4B71-EAEF-2E21-386B28CD9F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7BF3F3CA-5F8C-35FD-1768-B9676BCF84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62707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7F8A0-58B3-1721-52AA-3E9F1BC9E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F4A38A-6FDC-E7C5-B6F1-6577648BF6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DABDFF-2A1D-0DDE-9B20-6A96251801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083E685C-DAC8-CC15-6BD4-4DBE2C45BC2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93369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8D203-57D8-3A13-E02C-D5A8D9206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F9A82-34D1-275D-5232-8E34ADD879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1F48B-E441-0EA2-A885-C25171DFC7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10C9834F-7433-730D-4DCC-7B8038255A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51890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18E7-DBE6-2BBB-59C8-335F3DB9D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E80803-369A-2929-BD74-536E7B973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2B975-6F12-3BDF-22A6-25F7676BDE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4163842F-87B4-8776-E811-F7961F03B4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21206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10988-0007-5C4B-9023-0911E4CB1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FCB291-FC34-11FF-7406-C038532D0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1E0E2-C223-C342-827C-C83FB9DFA0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9093FB8E-A0EF-DE32-538F-71071D7C35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456576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1DFBE-C9D3-260B-A583-65EAD3A2FC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2DBB5F-A9BA-787C-91DB-AF51528077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CC3B4F-AE5C-7B15-5601-A7DB0D6A82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3166E65F-CFA4-8789-E282-FB1DF26C64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805495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9A3F9-B68E-0D84-540A-F9B8196E26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15AF7B-C1AE-A967-4586-47D4BE32C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A827B4-E87F-CFB3-F0A9-AE1C298FE5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B45A97D2-A9E0-5B8D-D5D0-831358E41D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64867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EB74E-C097-B1FC-8719-0487F6BDB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22CE7-D1C9-2FA7-149A-DE0722CB2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9451F6-5CBF-CB6E-EF26-A24A864A00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7B2D8A60-0B4A-687B-18A6-2FF21FDA49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14213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AA210-3A82-76D5-6DA9-895B03B1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3E00D-831E-FE04-5131-78EE620223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4159ED-4C12-02E6-D40A-4FBFCEEFB4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F6C365B6-7BBE-BC82-FAD8-354E65BE62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50273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C6613-1742-488A-1F72-4B5611C952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9A1E49-2A10-9C6C-371C-46B0FD217D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7D6D4-A782-96B4-3ED9-24DC535BAD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EB466B06-AAEF-73FD-45DC-34391F33289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878656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B00A7-39A9-FA9D-0C31-20554E39B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4F9E4-4F0E-74D6-F359-75F1C472E1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7B2FB0-A3D5-9EF9-8E2B-F3BCC73360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97A259D8-7776-6E3F-8C47-9135FE33B6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03893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86989-7619-2C29-F91F-5E6F550EB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A2149C-8619-48B2-C8DE-0C8EF0C3AC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6CF717-8368-832B-F3E3-00FCA7CFA1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94927A63-2A40-A5E7-267B-4D1009E6E6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5782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C87EA-A506-5203-4001-25E9E9F82F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16A421-4A70-4C36-E559-3F35A941D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615BB4-C603-B9B5-F2C9-62EE3A55E0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41F7001B-337C-1DAE-3CBE-DD902CE033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05734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0449D-0C10-77ED-BE0F-F526C17F0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51F59-D7DD-B87E-3B53-E14B51AFF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65455-4682-7482-12EB-11AA2E86DC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6C516FC3-CDDA-8F56-2ED2-D84AADF8D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9162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2665-5EB2-7640-E857-FB0CA07A2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2FE3C5-90BA-A5FD-CB28-984EDA0425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F3C5C-FBC4-7858-FFAD-0B0A55A21D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79A8B8AD-8FC3-A532-A728-182AD8B327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62690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pPr/>
              <a:t>28</a:t>
            </a:fld>
            <a:endParaRPr lang="en-US"/>
          </a:p>
        </p:txBody>
      </p:sp>
    </p:spTree>
    <p:extLst>
      <p:ext uri="{BB962C8B-B14F-4D97-AF65-F5344CB8AC3E}">
        <p14:creationId xmlns:p14="http://schemas.microsoft.com/office/powerpoint/2010/main" val="3946227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A5929-6343-3BA0-15D3-3A74CD108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2E858C-11E6-EA24-4748-BCC579D61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80FCA-F287-241D-664F-54D1DB7CAE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11BC1FDC-0CC2-D169-48D7-1BD54E4A9F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258775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F0548-7AA9-56EA-69B8-D77382CD9A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8FAF6-BE8C-650E-629B-2F18F9EC8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C0A185-E06A-6D49-5325-3F4447EF93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4BEFE085-A98D-8972-5FD2-B804589ADDA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1175080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4792B-8C0E-F9F9-6A27-4730B0D02E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B0D81B-8ABF-8ADB-42AE-F704C833D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CC33E-814F-EE02-22AC-1264590E0C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C6D5E61C-4AD9-DA2B-9B2D-7B7C3F1DF0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367590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1FF56-2454-5405-F616-96A95D78C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FAFAC-D40D-CABA-DD3D-FB775B140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39731-8753-8804-9ABD-2C862AF92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61F7A0F1-BAE7-DB26-63D6-770193F964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758219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83874-D2F1-8A21-3F4F-20A98CA83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69523C-8516-D5C9-C153-4943D2D5AE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93D3E3-2CCE-E333-24D6-91CC00A1923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37CCA1AF-766C-ECC5-5A63-E5DDB2902E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2060089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E233A-4DAD-893D-14CD-8D52C171B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BFB20-814F-B519-1D8D-C1AB3B7CD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2BA7A5-D872-B50E-AB68-F83E1287577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3D389913-E4A4-9215-E79B-B7B62C6ADE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7494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953AC-5CF4-928D-8C68-8FF44A1277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1C5EE-1DA7-FA4A-BE74-C006B4A02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7DADC6-770E-47B6-C143-5F123B4A52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rgbClr val="000000"/>
              </a:solidFill>
              <a:effectLst/>
              <a:latin typeface="+mn-lt"/>
              <a:ea typeface="+mn-ea"/>
              <a:cs typeface="+mn-cs"/>
            </a:endParaRPr>
          </a:p>
        </p:txBody>
      </p:sp>
      <p:sp>
        <p:nvSpPr>
          <p:cNvPr id="4" name="Slide Number Placeholder 3">
            <a:extLst>
              <a:ext uri="{FF2B5EF4-FFF2-40B4-BE49-F238E27FC236}">
                <a16:creationId xmlns:a16="http://schemas.microsoft.com/office/drawing/2014/main" id="{288F0055-38DF-8773-BC35-ECF54C59DE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4270816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2024, Oracle and/or its affiliates</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dirty="0"/>
              <a:t>[Date]</a:t>
            </a:r>
          </a:p>
        </p:txBody>
      </p:sp>
    </p:spTree>
    <p:extLst>
      <p:ext uri="{BB962C8B-B14F-4D97-AF65-F5344CB8AC3E}">
        <p14:creationId xmlns:p14="http://schemas.microsoft.com/office/powerpoint/2010/main" val="302213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74328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Light Metric">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D5EDC3-A5EE-8F54-0BF9-1A41FFF38699}"/>
              </a:ext>
            </a:extLst>
          </p:cNvPr>
          <p:cNvSpPr/>
          <p:nvPr userDrawn="1"/>
        </p:nvSpPr>
        <p:spPr>
          <a:xfrm>
            <a:off x="0" y="1554030"/>
            <a:ext cx="12192000" cy="4400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 Placeholder 33">
            <a:extLst>
              <a:ext uri="{FF2B5EF4-FFF2-40B4-BE49-F238E27FC236}">
                <a16:creationId xmlns:a16="http://schemas.microsoft.com/office/drawing/2014/main" id="{54EDDFB6-AB64-C643-8623-1EA2C7BADAFA}"/>
              </a:ext>
            </a:extLst>
          </p:cNvPr>
          <p:cNvSpPr>
            <a:spLocks noGrp="1"/>
          </p:cNvSpPr>
          <p:nvPr>
            <p:ph type="body" sz="quarter" idx="17"/>
          </p:nvPr>
        </p:nvSpPr>
        <p:spPr>
          <a:xfrm>
            <a:off x="882200" y="4732140"/>
            <a:ext cx="2288921" cy="858660"/>
          </a:xfrm>
        </p:spPr>
        <p:txBody>
          <a:bodyPr lIns="0">
            <a:noAutofit/>
          </a:bodyPr>
          <a:lstStyle>
            <a:lvl1pPr marL="0" indent="0">
              <a:lnSpc>
                <a:spcPct val="100000"/>
              </a:lnSpc>
              <a:buFont typeface="Wingdings" pitchFamily="2" charset="2"/>
              <a:buNone/>
              <a:defRPr sz="1200" b="0" i="0">
                <a:solidFill>
                  <a:schemeClr val="tx1"/>
                </a:solidFill>
                <a:latin typeface="Oracle Sans" panose="020B0503020204020204" pitchFamily="34" charset="0"/>
                <a:cs typeface="Oracle Sans" panose="020B0503020204020204" pitchFamily="34" charset="0"/>
              </a:defRPr>
            </a:lvl1pPr>
            <a:lvl2pPr marL="685800" indent="0">
              <a:lnSpc>
                <a:spcPct val="100000"/>
              </a:lnSpc>
              <a:buFont typeface="Arial" panose="020B0604020202020204" pitchFamily="34" charset="0"/>
              <a:buNone/>
              <a:defRPr sz="1800"/>
            </a:lvl2pPr>
            <a:lvl3pPr marL="914400" indent="0">
              <a:lnSpc>
                <a:spcPct val="100000"/>
              </a:lnSpc>
              <a:buFont typeface="Arial" panose="020B0604020202020204" pitchFamily="34" charset="0"/>
              <a:buNone/>
              <a:defRPr sz="1800"/>
            </a:lvl3pPr>
            <a:lvl4pPr marL="1371600" indent="0">
              <a:lnSpc>
                <a:spcPct val="100000"/>
              </a:lnSpc>
              <a:buFont typeface="Arial" panose="020B0604020202020204" pitchFamily="34" charset="0"/>
              <a:buNone/>
              <a:defRPr sz="1800"/>
            </a:lvl4pPr>
            <a:lvl5pPr marL="1828800" indent="0">
              <a:lnSpc>
                <a:spcPct val="100000"/>
              </a:lnSpc>
              <a:buFont typeface="Arial" panose="020B0604020202020204" pitchFamily="34" charset="0"/>
              <a:buNone/>
              <a:defRPr sz="1800"/>
            </a:lvl5pPr>
          </a:lstStyle>
          <a:p>
            <a:pPr lvl="0"/>
            <a:r>
              <a:rPr lang="en-GB" dirty="0"/>
              <a:t>Click to edit Master text styles</a:t>
            </a:r>
          </a:p>
        </p:txBody>
      </p:sp>
      <p:sp>
        <p:nvSpPr>
          <p:cNvPr id="31" name="Text Placeholder 33">
            <a:extLst>
              <a:ext uri="{FF2B5EF4-FFF2-40B4-BE49-F238E27FC236}">
                <a16:creationId xmlns:a16="http://schemas.microsoft.com/office/drawing/2014/main" id="{F81A2086-F43C-C54D-B4B7-44B0F832E274}"/>
              </a:ext>
            </a:extLst>
          </p:cNvPr>
          <p:cNvSpPr>
            <a:spLocks noGrp="1"/>
          </p:cNvSpPr>
          <p:nvPr>
            <p:ph type="body" sz="quarter" idx="22" hasCustomPrompt="1"/>
          </p:nvPr>
        </p:nvSpPr>
        <p:spPr>
          <a:xfrm>
            <a:off x="882200" y="4246002"/>
            <a:ext cx="2288921" cy="398327"/>
          </a:xfrm>
        </p:spPr>
        <p:txBody>
          <a:bodyPr lIns="0">
            <a:noAutofit/>
          </a:bodyPr>
          <a:lstStyle>
            <a:lvl1pPr marL="0" indent="0">
              <a:lnSpc>
                <a:spcPct val="100000"/>
              </a:lnSpc>
              <a:buFont typeface="Wingdings" pitchFamily="2" charset="2"/>
              <a:buNone/>
              <a:defRPr sz="2400" b="1" i="0">
                <a:solidFill>
                  <a:schemeClr val="accent5"/>
                </a:solidFill>
                <a:latin typeface="+mj-lt"/>
                <a:cs typeface="Oracle Sans" panose="020B0503020204020204" pitchFamily="34" charset="0"/>
              </a:defRPr>
            </a:lvl1pPr>
            <a:lvl2pPr marL="685800" indent="0">
              <a:lnSpc>
                <a:spcPct val="100000"/>
              </a:lnSpc>
              <a:buFont typeface="Arial" panose="020B0604020202020204" pitchFamily="34" charset="0"/>
              <a:buNone/>
              <a:defRPr sz="1800"/>
            </a:lvl2pPr>
            <a:lvl3pPr marL="914400" indent="0">
              <a:lnSpc>
                <a:spcPct val="100000"/>
              </a:lnSpc>
              <a:buFont typeface="Arial" panose="020B0604020202020204" pitchFamily="34" charset="0"/>
              <a:buNone/>
              <a:defRPr sz="1800"/>
            </a:lvl3pPr>
            <a:lvl4pPr marL="1371600" indent="0">
              <a:lnSpc>
                <a:spcPct val="100000"/>
              </a:lnSpc>
              <a:buFont typeface="Arial" panose="020B0604020202020204" pitchFamily="34" charset="0"/>
              <a:buNone/>
              <a:defRPr sz="1800"/>
            </a:lvl4pPr>
            <a:lvl5pPr marL="1828800" indent="0">
              <a:lnSpc>
                <a:spcPct val="100000"/>
              </a:lnSpc>
              <a:buFont typeface="Arial" panose="020B0604020202020204" pitchFamily="34" charset="0"/>
              <a:buNone/>
              <a:defRPr sz="1800"/>
            </a:lvl5pPr>
          </a:lstStyle>
          <a:p>
            <a:pPr lvl="0"/>
            <a:r>
              <a:rPr lang="en-US" dirty="0"/>
              <a:t>XX%</a:t>
            </a:r>
          </a:p>
        </p:txBody>
      </p:sp>
      <p:sp>
        <p:nvSpPr>
          <p:cNvPr id="29" name="Text Placeholder 33">
            <a:extLst>
              <a:ext uri="{FF2B5EF4-FFF2-40B4-BE49-F238E27FC236}">
                <a16:creationId xmlns:a16="http://schemas.microsoft.com/office/drawing/2014/main" id="{76843D60-8289-4F70-B40C-EB3CC23E04CE}"/>
              </a:ext>
            </a:extLst>
          </p:cNvPr>
          <p:cNvSpPr>
            <a:spLocks noGrp="1"/>
          </p:cNvSpPr>
          <p:nvPr>
            <p:ph type="body" sz="quarter" idx="19"/>
          </p:nvPr>
        </p:nvSpPr>
        <p:spPr>
          <a:xfrm>
            <a:off x="753010" y="1743216"/>
            <a:ext cx="5269417" cy="2245157"/>
          </a:xfrm>
        </p:spPr>
        <p:txBody>
          <a:bodyPr lIns="0">
            <a:noAutofit/>
          </a:bodyPr>
          <a:lstStyle>
            <a:lvl1pPr marL="230188" indent="-230188">
              <a:lnSpc>
                <a:spcPct val="100000"/>
              </a:lnSpc>
              <a:buFont typeface="Wingdings" pitchFamily="2" charset="2"/>
              <a:buChar char="§"/>
              <a:defRPr sz="1600" b="0" i="0">
                <a:solidFill>
                  <a:schemeClr val="tx1"/>
                </a:solidFill>
                <a:latin typeface="+mj-lt"/>
                <a:cs typeface="Oracle Sans" panose="020B0503020204020204" pitchFamily="34" charset="0"/>
              </a:defRPr>
            </a:lvl1pPr>
            <a:lvl2pPr marL="533400" indent="-214313">
              <a:lnSpc>
                <a:spcPct val="100000"/>
              </a:lnSpc>
              <a:buFont typeface="Arial" panose="020B0604020202020204" pitchFamily="34" charset="0"/>
              <a:buChar char="•"/>
              <a:defRPr sz="1400">
                <a:solidFill>
                  <a:schemeClr val="tx1"/>
                </a:solidFill>
                <a:latin typeface="+mj-lt"/>
              </a:defRPr>
            </a:lvl2pPr>
            <a:lvl3pPr marL="711200" indent="-177800">
              <a:lnSpc>
                <a:spcPct val="100000"/>
              </a:lnSpc>
              <a:buFont typeface="System Font Regular"/>
              <a:buChar char="–"/>
              <a:defRPr sz="1400">
                <a:solidFill>
                  <a:schemeClr val="tx1"/>
                </a:solidFill>
                <a:latin typeface="+mj-lt"/>
              </a:defRPr>
            </a:lvl3pPr>
            <a:lvl4pPr marL="889000" indent="-177800">
              <a:lnSpc>
                <a:spcPct val="100000"/>
              </a:lnSpc>
              <a:buFont typeface="Arial" panose="020B0604020202020204" pitchFamily="34" charset="0"/>
              <a:buChar char="•"/>
              <a:defRPr sz="1400">
                <a:solidFill>
                  <a:schemeClr val="tx1"/>
                </a:solidFill>
                <a:latin typeface="+mj-lt"/>
              </a:defRPr>
            </a:lvl4pPr>
            <a:lvl5pPr marL="1162050" indent="-225425">
              <a:lnSpc>
                <a:spcPct val="100000"/>
              </a:lnSpc>
              <a:buFont typeface="Arial" panose="020B0604020202020204" pitchFamily="34" charset="0"/>
              <a:buChar char="•"/>
              <a:defRPr sz="1400">
                <a:solidFill>
                  <a:schemeClr val="tx1"/>
                </a:solidFill>
                <a:latin typeface="+mj-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Text Placeholder 15">
            <a:extLst>
              <a:ext uri="{FF2B5EF4-FFF2-40B4-BE49-F238E27FC236}">
                <a16:creationId xmlns:a16="http://schemas.microsoft.com/office/drawing/2014/main" id="{2BF9B809-3EB4-4E8B-A5E5-0488157D22A9}"/>
              </a:ext>
            </a:extLst>
          </p:cNvPr>
          <p:cNvSpPr>
            <a:spLocks noGrp="1"/>
          </p:cNvSpPr>
          <p:nvPr>
            <p:ph type="body" sz="quarter" idx="20" hasCustomPrompt="1"/>
          </p:nvPr>
        </p:nvSpPr>
        <p:spPr>
          <a:xfrm>
            <a:off x="734994" y="578443"/>
            <a:ext cx="5273920" cy="957185"/>
          </a:xfrm>
          <a:noFill/>
        </p:spPr>
        <p:txBody>
          <a:bodyPr wrap="square" lIns="0" tIns="91440" rIns="91440" bIns="45720" anchor="b" anchorCtr="0">
            <a:spAutoFit/>
          </a:bodyPr>
          <a:lstStyle>
            <a:lvl1pPr marL="0" indent="0" algn="l" defTabSz="914400" rtl="0" eaLnBrk="1" latinLnBrk="0" hangingPunct="1">
              <a:lnSpc>
                <a:spcPct val="95000"/>
              </a:lnSpc>
              <a:spcBef>
                <a:spcPct val="0"/>
              </a:spcBef>
              <a:buNone/>
              <a:defRPr lang="en-US" sz="2800" b="1" i="0" kern="1200" baseline="0" dirty="0">
                <a:solidFill>
                  <a:schemeClr val="tx1"/>
                </a:solidFill>
                <a:latin typeface="+mn-lt"/>
                <a:ea typeface="+mn-ea"/>
                <a:cs typeface="+mj-cs"/>
              </a:defRPr>
            </a:lvl1pPr>
          </a:lstStyle>
          <a:p>
            <a:r>
              <a:rPr lang="en-US" dirty="0"/>
              <a:t>Type headline here, lorem ipsum dolor sit </a:t>
            </a:r>
            <a:r>
              <a:rPr lang="en-US" dirty="0" err="1"/>
              <a:t>amet</a:t>
            </a:r>
            <a:r>
              <a:rPr lang="en-US" dirty="0"/>
              <a:t>,</a:t>
            </a:r>
          </a:p>
        </p:txBody>
      </p:sp>
      <p:sp>
        <p:nvSpPr>
          <p:cNvPr id="21" name="Picture Placeholder 4">
            <a:extLst>
              <a:ext uri="{FF2B5EF4-FFF2-40B4-BE49-F238E27FC236}">
                <a16:creationId xmlns:a16="http://schemas.microsoft.com/office/drawing/2014/main" id="{B56DBA4D-D51F-4060-A00D-88DA47379E23}"/>
              </a:ext>
            </a:extLst>
          </p:cNvPr>
          <p:cNvSpPr>
            <a:spLocks noGrp="1"/>
          </p:cNvSpPr>
          <p:nvPr>
            <p:ph type="pic" sz="quarter" idx="27" hasCustomPrompt="1"/>
          </p:nvPr>
        </p:nvSpPr>
        <p:spPr>
          <a:xfrm>
            <a:off x="10110047" y="378893"/>
            <a:ext cx="1828800" cy="731520"/>
          </a:xfrm>
          <a:solidFill>
            <a:schemeClr val="bg1">
              <a:alpha val="85000"/>
            </a:schemeClr>
          </a:solidFill>
        </p:spPr>
        <p:txBody>
          <a:bodyPr anchor="ctr" anchorCtr="0"/>
          <a:lstStyle>
            <a:lvl1pPr marL="0" indent="0" algn="ctr">
              <a:buNone/>
              <a:defRPr sz="1800">
                <a:solidFill>
                  <a:schemeClr val="tx1"/>
                </a:solidFill>
              </a:defRPr>
            </a:lvl1pPr>
          </a:lstStyle>
          <a:p>
            <a:r>
              <a:rPr lang="en-US" dirty="0"/>
              <a:t>Logo</a:t>
            </a:r>
          </a:p>
        </p:txBody>
      </p:sp>
      <p:cxnSp>
        <p:nvCxnSpPr>
          <p:cNvPr id="26" name="Straight Connector 25">
            <a:extLst>
              <a:ext uri="{FF2B5EF4-FFF2-40B4-BE49-F238E27FC236}">
                <a16:creationId xmlns:a16="http://schemas.microsoft.com/office/drawing/2014/main" id="{AB60A7B3-DFDF-4766-A00F-A8C8DF62ADA7}"/>
              </a:ext>
            </a:extLst>
          </p:cNvPr>
          <p:cNvCxnSpPr>
            <a:cxnSpLocks/>
          </p:cNvCxnSpPr>
          <p:nvPr userDrawn="1"/>
        </p:nvCxnSpPr>
        <p:spPr>
          <a:xfrm flipH="1">
            <a:off x="784541" y="4246002"/>
            <a:ext cx="0" cy="134479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Slide Number">
            <a:extLst>
              <a:ext uri="{FF2B5EF4-FFF2-40B4-BE49-F238E27FC236}">
                <a16:creationId xmlns:a16="http://schemas.microsoft.com/office/drawing/2014/main" id="{3C8CAE4E-D788-C146-8298-1EE22B4C4D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dirty="0"/>
          </a:p>
        </p:txBody>
      </p:sp>
      <p:sp>
        <p:nvSpPr>
          <p:cNvPr id="20" name="Footer">
            <a:extLst>
              <a:ext uri="{FF2B5EF4-FFF2-40B4-BE49-F238E27FC236}">
                <a16:creationId xmlns:a16="http://schemas.microsoft.com/office/drawing/2014/main" id="{A887C440-3C95-004E-B407-023098E2311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a:t>Copyright © 2024, Oracle and/or its affiliates</a:t>
            </a:r>
          </a:p>
        </p:txBody>
      </p:sp>
      <p:pic>
        <p:nvPicPr>
          <p:cNvPr id="23" name="OTag">
            <a:extLst>
              <a:ext uri="{FF2B5EF4-FFF2-40B4-BE49-F238E27FC236}">
                <a16:creationId xmlns:a16="http://schemas.microsoft.com/office/drawing/2014/main" id="{4AFBBAC7-BB75-6140-BB58-74E8727C77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Picture Placeholder 2">
            <a:extLst>
              <a:ext uri="{FF2B5EF4-FFF2-40B4-BE49-F238E27FC236}">
                <a16:creationId xmlns:a16="http://schemas.microsoft.com/office/drawing/2014/main" id="{7174C2C0-24BF-498F-9DA6-91D53BDA7D20}"/>
              </a:ext>
            </a:extLst>
          </p:cNvPr>
          <p:cNvSpPr>
            <a:spLocks noGrp="1"/>
          </p:cNvSpPr>
          <p:nvPr>
            <p:ph type="pic" sz="quarter" idx="28"/>
            <p:custDataLst>
              <p:tags r:id="rId1"/>
            </p:custDataLst>
          </p:nvPr>
        </p:nvSpPr>
        <p:spPr>
          <a:xfrm>
            <a:off x="6770164" y="1189170"/>
            <a:ext cx="5421836" cy="5139559"/>
          </a:xfrm>
          <a:prstGeom prst="roundRect">
            <a:avLst>
              <a:gd name="adj" fmla="val 11864"/>
            </a:avLst>
          </a:prstGeom>
        </p:spPr>
        <p:txBody>
          <a:bodyPr anchor="ctr"/>
          <a:lstStyle>
            <a:lvl1pPr algn="ctr">
              <a:defRPr>
                <a:solidFill>
                  <a:schemeClr val="bg1"/>
                </a:solidFill>
              </a:defRPr>
            </a:lvl1pPr>
          </a:lstStyle>
          <a:p>
            <a:r>
              <a:rPr lang="en-GB" dirty="0"/>
              <a:t>Click icon to add picture</a:t>
            </a:r>
            <a:endParaRPr lang="en-US" dirty="0"/>
          </a:p>
        </p:txBody>
      </p:sp>
      <p:sp>
        <p:nvSpPr>
          <p:cNvPr id="12" name="Text Placeholder 33">
            <a:extLst>
              <a:ext uri="{FF2B5EF4-FFF2-40B4-BE49-F238E27FC236}">
                <a16:creationId xmlns:a16="http://schemas.microsoft.com/office/drawing/2014/main" id="{DFFC868C-0310-497E-9EC0-052A10DD1F91}"/>
              </a:ext>
            </a:extLst>
          </p:cNvPr>
          <p:cNvSpPr>
            <a:spLocks noGrp="1"/>
          </p:cNvSpPr>
          <p:nvPr>
            <p:ph type="body" sz="quarter" idx="29"/>
          </p:nvPr>
        </p:nvSpPr>
        <p:spPr>
          <a:xfrm>
            <a:off x="3462474" y="4732140"/>
            <a:ext cx="2288921" cy="858660"/>
          </a:xfrm>
        </p:spPr>
        <p:txBody>
          <a:bodyPr lIns="0">
            <a:noAutofit/>
          </a:bodyPr>
          <a:lstStyle>
            <a:lvl1pPr marL="0" indent="0">
              <a:lnSpc>
                <a:spcPct val="100000"/>
              </a:lnSpc>
              <a:buFont typeface="Wingdings" pitchFamily="2" charset="2"/>
              <a:buNone/>
              <a:defRPr sz="1200" b="0" i="0">
                <a:solidFill>
                  <a:schemeClr val="tx1"/>
                </a:solidFill>
                <a:latin typeface="Oracle Sans" panose="020B0503020204020204" pitchFamily="34" charset="0"/>
                <a:cs typeface="Oracle Sans" panose="020B0503020204020204" pitchFamily="34" charset="0"/>
              </a:defRPr>
            </a:lvl1pPr>
            <a:lvl2pPr marL="685800" indent="0">
              <a:lnSpc>
                <a:spcPct val="100000"/>
              </a:lnSpc>
              <a:buFont typeface="Arial" panose="020B0604020202020204" pitchFamily="34" charset="0"/>
              <a:buNone/>
              <a:defRPr sz="1800"/>
            </a:lvl2pPr>
            <a:lvl3pPr marL="914400" indent="0">
              <a:lnSpc>
                <a:spcPct val="100000"/>
              </a:lnSpc>
              <a:buFont typeface="Arial" panose="020B0604020202020204" pitchFamily="34" charset="0"/>
              <a:buNone/>
              <a:defRPr sz="1800"/>
            </a:lvl3pPr>
            <a:lvl4pPr marL="1371600" indent="0">
              <a:lnSpc>
                <a:spcPct val="100000"/>
              </a:lnSpc>
              <a:buFont typeface="Arial" panose="020B0604020202020204" pitchFamily="34" charset="0"/>
              <a:buNone/>
              <a:defRPr sz="1800"/>
            </a:lvl4pPr>
            <a:lvl5pPr marL="1828800" indent="0">
              <a:lnSpc>
                <a:spcPct val="100000"/>
              </a:lnSpc>
              <a:buFont typeface="Arial" panose="020B0604020202020204" pitchFamily="34" charset="0"/>
              <a:buNone/>
              <a:defRPr sz="1800"/>
            </a:lvl5pPr>
          </a:lstStyle>
          <a:p>
            <a:pPr lvl="0"/>
            <a:r>
              <a:rPr lang="en-GB" dirty="0"/>
              <a:t>Click to edit Master text styles</a:t>
            </a:r>
          </a:p>
        </p:txBody>
      </p:sp>
      <p:sp>
        <p:nvSpPr>
          <p:cNvPr id="13" name="Text Placeholder 33">
            <a:extLst>
              <a:ext uri="{FF2B5EF4-FFF2-40B4-BE49-F238E27FC236}">
                <a16:creationId xmlns:a16="http://schemas.microsoft.com/office/drawing/2014/main" id="{C93299A8-FD96-46C6-B2B8-A12AF1C819E2}"/>
              </a:ext>
            </a:extLst>
          </p:cNvPr>
          <p:cNvSpPr>
            <a:spLocks noGrp="1"/>
          </p:cNvSpPr>
          <p:nvPr>
            <p:ph type="body" sz="quarter" idx="30" hasCustomPrompt="1"/>
          </p:nvPr>
        </p:nvSpPr>
        <p:spPr>
          <a:xfrm>
            <a:off x="3462474" y="4246002"/>
            <a:ext cx="2288921" cy="398327"/>
          </a:xfrm>
        </p:spPr>
        <p:txBody>
          <a:bodyPr lIns="0">
            <a:noAutofit/>
          </a:bodyPr>
          <a:lstStyle>
            <a:lvl1pPr marL="0" indent="0">
              <a:lnSpc>
                <a:spcPct val="100000"/>
              </a:lnSpc>
              <a:buFont typeface="Wingdings" pitchFamily="2" charset="2"/>
              <a:buNone/>
              <a:defRPr sz="2400" b="1" i="0">
                <a:solidFill>
                  <a:schemeClr val="accent5"/>
                </a:solidFill>
                <a:latin typeface="+mj-lt"/>
                <a:cs typeface="Oracle Sans" panose="020B0503020204020204" pitchFamily="34" charset="0"/>
              </a:defRPr>
            </a:lvl1pPr>
            <a:lvl2pPr marL="685800" indent="0">
              <a:lnSpc>
                <a:spcPct val="100000"/>
              </a:lnSpc>
              <a:buFont typeface="Arial" panose="020B0604020202020204" pitchFamily="34" charset="0"/>
              <a:buNone/>
              <a:defRPr sz="1800"/>
            </a:lvl2pPr>
            <a:lvl3pPr marL="914400" indent="0">
              <a:lnSpc>
                <a:spcPct val="100000"/>
              </a:lnSpc>
              <a:buFont typeface="Arial" panose="020B0604020202020204" pitchFamily="34" charset="0"/>
              <a:buNone/>
              <a:defRPr sz="1800"/>
            </a:lvl3pPr>
            <a:lvl4pPr marL="1371600" indent="0">
              <a:lnSpc>
                <a:spcPct val="100000"/>
              </a:lnSpc>
              <a:buFont typeface="Arial" panose="020B0604020202020204" pitchFamily="34" charset="0"/>
              <a:buNone/>
              <a:defRPr sz="1800"/>
            </a:lvl4pPr>
            <a:lvl5pPr marL="1828800" indent="0">
              <a:lnSpc>
                <a:spcPct val="100000"/>
              </a:lnSpc>
              <a:buFont typeface="Arial" panose="020B0604020202020204" pitchFamily="34" charset="0"/>
              <a:buNone/>
              <a:defRPr sz="1800"/>
            </a:lvl5pPr>
          </a:lstStyle>
          <a:p>
            <a:pPr lvl="0"/>
            <a:r>
              <a:rPr lang="en-US" dirty="0"/>
              <a:t>XX%</a:t>
            </a:r>
          </a:p>
        </p:txBody>
      </p:sp>
      <p:cxnSp>
        <p:nvCxnSpPr>
          <p:cNvPr id="14" name="Straight Connector 13">
            <a:extLst>
              <a:ext uri="{FF2B5EF4-FFF2-40B4-BE49-F238E27FC236}">
                <a16:creationId xmlns:a16="http://schemas.microsoft.com/office/drawing/2014/main" id="{4FADDA7F-0A1D-40B1-AEB5-0977BC19418C}"/>
              </a:ext>
            </a:extLst>
          </p:cNvPr>
          <p:cNvCxnSpPr>
            <a:cxnSpLocks/>
          </p:cNvCxnSpPr>
          <p:nvPr userDrawn="1"/>
        </p:nvCxnSpPr>
        <p:spPr>
          <a:xfrm flipH="1">
            <a:off x="3364815" y="4246002"/>
            <a:ext cx="0" cy="134479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33">
            <a:extLst>
              <a:ext uri="{FF2B5EF4-FFF2-40B4-BE49-F238E27FC236}">
                <a16:creationId xmlns:a16="http://schemas.microsoft.com/office/drawing/2014/main" id="{B6F592BD-805C-4183-AFCC-1A27CF21DB75}"/>
              </a:ext>
            </a:extLst>
          </p:cNvPr>
          <p:cNvSpPr>
            <a:spLocks noGrp="1"/>
          </p:cNvSpPr>
          <p:nvPr>
            <p:ph type="body" sz="quarter" idx="31" hasCustomPrompt="1"/>
          </p:nvPr>
        </p:nvSpPr>
        <p:spPr>
          <a:xfrm>
            <a:off x="797306" y="6066015"/>
            <a:ext cx="2765045" cy="196673"/>
          </a:xfrm>
        </p:spPr>
        <p:txBody>
          <a:bodyPr lIns="0">
            <a:noAutofit/>
          </a:bodyPr>
          <a:lstStyle>
            <a:lvl1pPr marL="0" indent="0">
              <a:lnSpc>
                <a:spcPct val="100000"/>
              </a:lnSpc>
              <a:buFont typeface="Wingdings" pitchFamily="2" charset="2"/>
              <a:buNone/>
              <a:defRPr sz="1100" b="0" i="0">
                <a:solidFill>
                  <a:schemeClr val="accent3"/>
                </a:solidFill>
                <a:latin typeface="Oracle Sans" panose="020B0503020204020204" pitchFamily="34" charset="0"/>
                <a:cs typeface="Oracle Sans" panose="020B0503020204020204" pitchFamily="34" charset="0"/>
              </a:defRPr>
            </a:lvl1pPr>
            <a:lvl2pPr marL="685800" indent="0">
              <a:lnSpc>
                <a:spcPct val="100000"/>
              </a:lnSpc>
              <a:buFont typeface="Arial" panose="020B0604020202020204" pitchFamily="34" charset="0"/>
              <a:buNone/>
              <a:defRPr sz="1800"/>
            </a:lvl2pPr>
            <a:lvl3pPr marL="914400" indent="0">
              <a:lnSpc>
                <a:spcPct val="100000"/>
              </a:lnSpc>
              <a:buFont typeface="Arial" panose="020B0604020202020204" pitchFamily="34" charset="0"/>
              <a:buNone/>
              <a:defRPr sz="1800"/>
            </a:lvl3pPr>
            <a:lvl4pPr marL="1371600" indent="0">
              <a:lnSpc>
                <a:spcPct val="100000"/>
              </a:lnSpc>
              <a:buFont typeface="Arial" panose="020B0604020202020204" pitchFamily="34" charset="0"/>
              <a:buNone/>
              <a:defRPr sz="1800"/>
            </a:lvl4pPr>
            <a:lvl5pPr marL="1828800" indent="0">
              <a:lnSpc>
                <a:spcPct val="100000"/>
              </a:lnSpc>
              <a:buFont typeface="Arial" panose="020B0604020202020204" pitchFamily="34" charset="0"/>
              <a:buNone/>
              <a:defRPr sz="1800"/>
            </a:lvl5pPr>
          </a:lstStyle>
          <a:p>
            <a:pPr lvl="0"/>
            <a:r>
              <a:rPr lang="en-GB" dirty="0"/>
              <a:t>Add link to o.com customer story</a:t>
            </a:r>
          </a:p>
        </p:txBody>
      </p:sp>
    </p:spTree>
    <p:extLst>
      <p:ext uri="{BB962C8B-B14F-4D97-AF65-F5344CB8AC3E}">
        <p14:creationId xmlns:p14="http://schemas.microsoft.com/office/powerpoint/2010/main" val="1973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5DF267E8-6E45-42BB-ACAC-56426E1105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Icon&#10;&#10;Description automatically generated">
            <a:extLst>
              <a:ext uri="{FF2B5EF4-FFF2-40B4-BE49-F238E27FC236}">
                <a16:creationId xmlns:a16="http://schemas.microsoft.com/office/drawing/2014/main" id="{C477500E-B130-4664-A295-5266C91A2B6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06696" y="6402186"/>
            <a:ext cx="455814" cy="455814"/>
          </a:xfrm>
          <a:prstGeom prst="rect">
            <a:avLst/>
          </a:prstGeom>
        </p:spPr>
      </p:pic>
      <p:sp>
        <p:nvSpPr>
          <p:cNvPr id="18" name="Footer Placeholder 2">
            <a:extLst>
              <a:ext uri="{FF2B5EF4-FFF2-40B4-BE49-F238E27FC236}">
                <a16:creationId xmlns:a16="http://schemas.microsoft.com/office/drawing/2014/main" id="{D7C5B02F-2C9C-3430-16B2-FA2C9581EF35}"/>
              </a:ext>
            </a:extLst>
          </p:cNvPr>
          <p:cNvSpPr txBox="1">
            <a:spLocks/>
          </p:cNvSpPr>
          <p:nvPr userDrawn="1"/>
        </p:nvSpPr>
        <p:spPr>
          <a:xfrm>
            <a:off x="1001812" y="6553149"/>
            <a:ext cx="3819206" cy="123111"/>
          </a:xfrm>
          <a:prstGeom prst="rect">
            <a:avLst/>
          </a:prstGeom>
        </p:spPr>
        <p:txBody>
          <a:bodyPr wrap="square" lIns="0" tIns="0" rIns="0" bIns="0">
            <a:spAutoFit/>
          </a:bodyPr>
          <a:lstStyle>
            <a:defPPr>
              <a:defRPr lang="en-US"/>
            </a:defPPr>
            <a:lvl1pPr marL="0" algn="l" defTabSz="914400" rtl="0" eaLnBrk="1" latinLnBrk="0" hangingPunct="1">
              <a:defRPr lang="en-US" sz="1000" kern="1200" smtClean="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solidFill>
                  <a:schemeClr val="bg1">
                    <a:lumMod val="65000"/>
                  </a:schemeClr>
                </a:solidFill>
              </a:rPr>
              <a:t>Copyright © 2023, Oracle and/or its affiliates. All rights reserved</a:t>
            </a:r>
          </a:p>
        </p:txBody>
      </p:sp>
      <p:sp>
        <p:nvSpPr>
          <p:cNvPr id="2" name="Rectangle 1">
            <a:extLst>
              <a:ext uri="{FF2B5EF4-FFF2-40B4-BE49-F238E27FC236}">
                <a16:creationId xmlns:a16="http://schemas.microsoft.com/office/drawing/2014/main" id="{B1BA37ED-420B-030C-C2FD-49BCD9827DE6}"/>
              </a:ext>
            </a:extLst>
          </p:cNvPr>
          <p:cNvSpPr/>
          <p:nvPr userDrawn="1"/>
        </p:nvSpPr>
        <p:spPr>
          <a:xfrm>
            <a:off x="1018030" y="4409441"/>
            <a:ext cx="55941" cy="122572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4976A6-B4D5-CA41-69A2-09A0F0A9B8EC}"/>
              </a:ext>
            </a:extLst>
          </p:cNvPr>
          <p:cNvPicPr>
            <a:picLocks noChangeAspect="1"/>
          </p:cNvPicPr>
          <p:nvPr userDrawn="1"/>
        </p:nvPicPr>
        <p:blipFill>
          <a:blip r:embed="rId4"/>
          <a:stretch>
            <a:fillRect/>
          </a:stretch>
        </p:blipFill>
        <p:spPr>
          <a:xfrm>
            <a:off x="1046000" y="703703"/>
            <a:ext cx="1369828" cy="177543"/>
          </a:xfrm>
          <a:prstGeom prst="rect">
            <a:avLst/>
          </a:prstGeom>
        </p:spPr>
      </p:pic>
      <p:sp>
        <p:nvSpPr>
          <p:cNvPr id="12" name="Text Placeholder 11">
            <a:extLst>
              <a:ext uri="{FF2B5EF4-FFF2-40B4-BE49-F238E27FC236}">
                <a16:creationId xmlns:a16="http://schemas.microsoft.com/office/drawing/2014/main" id="{64F91FA1-4DDC-601E-706E-6AA8B688FF02}"/>
              </a:ext>
            </a:extLst>
          </p:cNvPr>
          <p:cNvSpPr>
            <a:spLocks noGrp="1"/>
          </p:cNvSpPr>
          <p:nvPr>
            <p:ph type="body" sz="quarter" idx="10" hasCustomPrompt="1"/>
          </p:nvPr>
        </p:nvSpPr>
        <p:spPr>
          <a:xfrm>
            <a:off x="940753" y="1159509"/>
            <a:ext cx="10172700" cy="1289050"/>
          </a:xfrm>
        </p:spPr>
        <p:txBody>
          <a:bodyPr>
            <a:noAutofit/>
          </a:bodyPr>
          <a:lstStyle>
            <a:lvl1pPr marL="0" indent="0" algn="l">
              <a:buNone/>
              <a:defRPr sz="4000" b="0" i="0">
                <a:solidFill>
                  <a:schemeClr val="bg1"/>
                </a:solidFill>
                <a:latin typeface="Oracle Sans Light" panose="020B0403020204020204" pitchFamily="34" charset="0"/>
                <a:cs typeface="Oracle Sans Light" panose="020B0403020204020204" pitchFamily="34" charset="0"/>
              </a:defRPr>
            </a:lvl1pPr>
            <a:lvl2pPr>
              <a:defRPr>
                <a:solidFill>
                  <a:schemeClr val="bg1"/>
                </a:solidFill>
              </a:defRPr>
            </a:lvl2pPr>
            <a:lvl3pPr>
              <a:defRPr sz="4000">
                <a:latin typeface="Oracle Sans" panose="020B0503020204020204" pitchFamily="34" charset="0"/>
                <a:cs typeface="Oracle Sans" panose="020B0503020204020204" pitchFamily="34" charset="0"/>
              </a:defRPr>
            </a:lvl3pPr>
            <a:lvl4pPr>
              <a:defRPr sz="4000">
                <a:latin typeface="Oracle Sans" panose="020B0503020204020204" pitchFamily="34" charset="0"/>
                <a:cs typeface="Oracle Sans" panose="020B0503020204020204" pitchFamily="34" charset="0"/>
              </a:defRPr>
            </a:lvl4pPr>
            <a:lvl5pPr>
              <a:defRPr sz="4000">
                <a:latin typeface="Oracle Sans" panose="020B0503020204020204" pitchFamily="34" charset="0"/>
                <a:cs typeface="Oracle Sans" panose="020B0503020204020204" pitchFamily="34" charset="0"/>
              </a:defRPr>
            </a:lvl5pPr>
          </a:lstStyle>
          <a:p>
            <a:pPr lvl="0"/>
            <a:r>
              <a:rPr lang="en-GB" dirty="0"/>
              <a:t>Customer Strategy </a:t>
            </a:r>
          </a:p>
          <a:p>
            <a:pPr lvl="0"/>
            <a:r>
              <a:rPr lang="en-GB" dirty="0"/>
              <a:t>PowerPoint Template</a:t>
            </a:r>
          </a:p>
        </p:txBody>
      </p:sp>
      <p:sp>
        <p:nvSpPr>
          <p:cNvPr id="14" name="Content Placeholder 13">
            <a:extLst>
              <a:ext uri="{FF2B5EF4-FFF2-40B4-BE49-F238E27FC236}">
                <a16:creationId xmlns:a16="http://schemas.microsoft.com/office/drawing/2014/main" id="{8C8EF922-4BE8-4358-7241-E0A652ACDA0C}"/>
              </a:ext>
            </a:extLst>
          </p:cNvPr>
          <p:cNvSpPr>
            <a:spLocks noGrp="1"/>
          </p:cNvSpPr>
          <p:nvPr>
            <p:ph sz="quarter" idx="11" hasCustomPrompt="1"/>
          </p:nvPr>
        </p:nvSpPr>
        <p:spPr>
          <a:xfrm>
            <a:off x="961874" y="2515683"/>
            <a:ext cx="10151579" cy="261937"/>
          </a:xfrm>
        </p:spPr>
        <p:txBody>
          <a:bodyPr>
            <a:noAutofit/>
          </a:bodyPr>
          <a:lstStyle>
            <a:lvl1pPr marL="0" indent="0">
              <a:buNone/>
              <a:defRPr sz="1800" b="0" i="0">
                <a:solidFill>
                  <a:schemeClr val="bg1"/>
                </a:solidFill>
                <a:latin typeface="Oracle Sans Light" panose="020B0403020204020204" pitchFamily="34" charset="0"/>
                <a:cs typeface="Oracle Sans Light" panose="020B0403020204020204" pitchFamily="34" charset="0"/>
              </a:defRPr>
            </a:lvl1pPr>
            <a:lvl2pPr>
              <a:defRPr sz="1800">
                <a:latin typeface="Oracle Sans" panose="020B0503020204020204" pitchFamily="34" charset="0"/>
                <a:cs typeface="Oracle Sans" panose="020B0503020204020204" pitchFamily="34" charset="0"/>
              </a:defRPr>
            </a:lvl2pPr>
            <a:lvl5pPr>
              <a:defRPr sz="1800">
                <a:latin typeface="Oracle Sans" panose="020B0503020204020204" pitchFamily="34" charset="0"/>
                <a:cs typeface="Oracle Sans" panose="020B0503020204020204" pitchFamily="34" charset="0"/>
              </a:defRPr>
            </a:lvl5pPr>
          </a:lstStyle>
          <a:p>
            <a:pPr marL="228600" marR="0" lvl="0" indent="-228600" algn="l" defTabSz="914400" rtl="0" eaLnBrk="1" fontAlgn="auto" latinLnBrk="0" hangingPunct="1">
              <a:lnSpc>
                <a:spcPct val="90000"/>
              </a:lnSpc>
              <a:spcBef>
                <a:spcPts val="1000"/>
              </a:spcBef>
              <a:spcAft>
                <a:spcPts val="0"/>
              </a:spcAft>
              <a:buClrTx/>
              <a:buSzTx/>
              <a:tabLst/>
              <a:defRPr/>
            </a:pPr>
            <a:r>
              <a:rPr kumimoji="0" lang="en-US" sz="1800" b="0" i="0" u="none" strike="noStrike" kern="1200" cap="none" spc="0" normalizeH="0" baseline="0" noProof="0" dirty="0">
                <a:ln>
                  <a:noFill/>
                </a:ln>
                <a:solidFill>
                  <a:schemeClr val="bg1">
                    <a:lumMod val="85000"/>
                  </a:schemeClr>
                </a:solidFill>
                <a:effectLst/>
                <a:uLnTx/>
                <a:uFillTx/>
                <a:latin typeface="Oracle Sans Light" panose="020B0403020204020204" pitchFamily="34" charset="0"/>
                <a:cs typeface="Oracle Sans Light" panose="020B0403020204020204" pitchFamily="34" charset="0"/>
              </a:rPr>
              <a:t>Subhead goes here on one line</a:t>
            </a:r>
          </a:p>
        </p:txBody>
      </p:sp>
      <p:sp>
        <p:nvSpPr>
          <p:cNvPr id="13" name="Text Field">
            <a:extLst>
              <a:ext uri="{FF2B5EF4-FFF2-40B4-BE49-F238E27FC236}">
                <a16:creationId xmlns:a16="http://schemas.microsoft.com/office/drawing/2014/main" id="{214D2E2E-32BD-D3B3-2CC9-B5EEFA224E7A}"/>
              </a:ext>
            </a:extLst>
          </p:cNvPr>
          <p:cNvSpPr>
            <a:spLocks noGrp="1"/>
          </p:cNvSpPr>
          <p:nvPr>
            <p:ph type="body" sz="quarter" idx="35" hasCustomPrompt="1"/>
          </p:nvPr>
        </p:nvSpPr>
        <p:spPr>
          <a:xfrm>
            <a:off x="1139950" y="4549902"/>
            <a:ext cx="5077970" cy="266291"/>
          </a:xfrm>
          <a:prstGeom prst="rect">
            <a:avLst/>
          </a:prstGeom>
          <a:noFill/>
        </p:spPr>
        <p:txBody>
          <a:bodyPr>
            <a:noAutofit/>
          </a:bodyPr>
          <a:lstStyle>
            <a:lvl1pPr marL="0" indent="0">
              <a:buFontTx/>
              <a:buNone/>
              <a:defRPr sz="1800" b="0" i="0">
                <a:solidFill>
                  <a:schemeClr val="bg1"/>
                </a:solidFill>
                <a:latin typeface="Oracle Sans Tab" panose="020B0503020204020204" pitchFamily="34" charset="0"/>
                <a:cs typeface="Oracle Sans Tab" panose="020B0503020204020204" pitchFamily="34" charset="0"/>
              </a:defRPr>
            </a:lvl1pPr>
          </a:lstStyle>
          <a:p>
            <a:pPr lvl="0"/>
            <a:r>
              <a:rPr lang="en-US" dirty="0"/>
              <a:t>Name</a:t>
            </a:r>
          </a:p>
        </p:txBody>
      </p:sp>
      <p:sp>
        <p:nvSpPr>
          <p:cNvPr id="16" name="Text Field 2">
            <a:extLst>
              <a:ext uri="{FF2B5EF4-FFF2-40B4-BE49-F238E27FC236}">
                <a16:creationId xmlns:a16="http://schemas.microsoft.com/office/drawing/2014/main" id="{731ECC18-85F4-9DB0-1356-270864283714}"/>
              </a:ext>
            </a:extLst>
          </p:cNvPr>
          <p:cNvSpPr>
            <a:spLocks noGrp="1"/>
          </p:cNvSpPr>
          <p:nvPr>
            <p:ph type="body" sz="quarter" idx="34" hasCustomPrompt="1"/>
          </p:nvPr>
        </p:nvSpPr>
        <p:spPr>
          <a:xfrm>
            <a:off x="1139950" y="4920143"/>
            <a:ext cx="5077970" cy="671479"/>
          </a:xfrm>
          <a:prstGeom prst="rect">
            <a:avLst/>
          </a:prstGeom>
          <a:noFill/>
        </p:spPr>
        <p:txBody>
          <a:bodyPr tIns="0" anchor="ctr">
            <a:noAutofit/>
          </a:bodyPr>
          <a:lstStyle>
            <a:lvl1pPr marL="0" indent="0">
              <a:lnSpc>
                <a:spcPct val="70000"/>
              </a:lnSpc>
              <a:buNone/>
              <a:defRPr sz="1200" b="0" i="0" baseline="0">
                <a:solidFill>
                  <a:schemeClr val="bg1"/>
                </a:solidFill>
                <a:latin typeface="Oracle Sans Light" panose="020B0403020204020204" pitchFamily="34" charset="0"/>
                <a:cs typeface="Oracle Sans Light" panose="020B0403020204020204" pitchFamily="34" charset="0"/>
              </a:defRPr>
            </a:lvl1pPr>
          </a:lstStyle>
          <a:p>
            <a:pPr lvl="0"/>
            <a:r>
              <a:rPr lang="en-US" dirty="0"/>
              <a:t>Presenter’s Title, Organization, Division or Business Unit</a:t>
            </a:r>
          </a:p>
        </p:txBody>
      </p:sp>
    </p:spTree>
    <p:extLst>
      <p:ext uri="{BB962C8B-B14F-4D97-AF65-F5344CB8AC3E}">
        <p14:creationId xmlns:p14="http://schemas.microsoft.com/office/powerpoint/2010/main" val="128425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2447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CFBFA"/>
          </a:solidFill>
        </p:spPr>
        <p:txBody>
          <a:bodyPr wrap="square" lIns="0" tIns="0" rIns="0" bIns="0" rtlCol="0"/>
          <a:lstStyle/>
          <a:p>
            <a:endParaRPr/>
          </a:p>
        </p:txBody>
      </p:sp>
      <p:sp>
        <p:nvSpPr>
          <p:cNvPr id="17" name="bg object 17"/>
          <p:cNvSpPr/>
          <p:nvPr/>
        </p:nvSpPr>
        <p:spPr>
          <a:xfrm>
            <a:off x="11183111" y="6355079"/>
            <a:ext cx="502920" cy="502920"/>
          </a:xfrm>
          <a:custGeom>
            <a:avLst/>
            <a:gdLst/>
            <a:ahLst/>
            <a:cxnLst/>
            <a:rect l="l" t="t" r="r" b="b"/>
            <a:pathLst>
              <a:path w="502920" h="502920">
                <a:moveTo>
                  <a:pt x="502920" y="0"/>
                </a:moveTo>
                <a:lnTo>
                  <a:pt x="0" y="0"/>
                </a:lnTo>
                <a:lnTo>
                  <a:pt x="0" y="502417"/>
                </a:lnTo>
                <a:lnTo>
                  <a:pt x="502920" y="502417"/>
                </a:lnTo>
                <a:lnTo>
                  <a:pt x="502920" y="0"/>
                </a:lnTo>
                <a:close/>
              </a:path>
            </a:pathLst>
          </a:custGeom>
          <a:solidFill>
            <a:srgbClr val="C84534"/>
          </a:solidFill>
        </p:spPr>
        <p:txBody>
          <a:bodyPr wrap="square" lIns="0" tIns="0" rIns="0" bIns="0" rtlCol="0"/>
          <a:lstStyle/>
          <a:p>
            <a:endParaRPr/>
          </a:p>
        </p:txBody>
      </p:sp>
      <p:sp>
        <p:nvSpPr>
          <p:cNvPr id="18" name="bg object 18"/>
          <p:cNvSpPr/>
          <p:nvPr/>
        </p:nvSpPr>
        <p:spPr>
          <a:xfrm>
            <a:off x="11293779" y="6517154"/>
            <a:ext cx="281940" cy="179070"/>
          </a:xfrm>
          <a:custGeom>
            <a:avLst/>
            <a:gdLst/>
            <a:ahLst/>
            <a:cxnLst/>
            <a:rect l="l" t="t" r="r" b="b"/>
            <a:pathLst>
              <a:path w="281940" h="179070">
                <a:moveTo>
                  <a:pt x="192567" y="0"/>
                </a:moveTo>
                <a:lnTo>
                  <a:pt x="89075" y="0"/>
                </a:lnTo>
                <a:lnTo>
                  <a:pt x="54406" y="7013"/>
                </a:lnTo>
                <a:lnTo>
                  <a:pt x="26092" y="26143"/>
                </a:lnTo>
                <a:lnTo>
                  <a:pt x="7001" y="54527"/>
                </a:lnTo>
                <a:lnTo>
                  <a:pt x="0" y="89301"/>
                </a:lnTo>
                <a:lnTo>
                  <a:pt x="7001" y="124115"/>
                </a:lnTo>
                <a:lnTo>
                  <a:pt x="26092" y="152537"/>
                </a:lnTo>
                <a:lnTo>
                  <a:pt x="54406" y="171696"/>
                </a:lnTo>
                <a:lnTo>
                  <a:pt x="89075" y="178721"/>
                </a:lnTo>
                <a:lnTo>
                  <a:pt x="192567" y="178754"/>
                </a:lnTo>
                <a:lnTo>
                  <a:pt x="227225" y="171733"/>
                </a:lnTo>
                <a:lnTo>
                  <a:pt x="255525" y="152576"/>
                </a:lnTo>
                <a:lnTo>
                  <a:pt x="259141" y="147187"/>
                </a:lnTo>
                <a:lnTo>
                  <a:pt x="91346" y="147187"/>
                </a:lnTo>
                <a:lnTo>
                  <a:pt x="68894" y="142640"/>
                </a:lnTo>
                <a:lnTo>
                  <a:pt x="50564" y="130236"/>
                </a:lnTo>
                <a:lnTo>
                  <a:pt x="38208" y="111836"/>
                </a:lnTo>
                <a:lnTo>
                  <a:pt x="33677" y="89301"/>
                </a:lnTo>
                <a:lnTo>
                  <a:pt x="38208" y="66815"/>
                </a:lnTo>
                <a:lnTo>
                  <a:pt x="50564" y="48440"/>
                </a:lnTo>
                <a:lnTo>
                  <a:pt x="68894" y="36046"/>
                </a:lnTo>
                <a:lnTo>
                  <a:pt x="91346" y="31499"/>
                </a:lnTo>
                <a:lnTo>
                  <a:pt x="259125" y="31499"/>
                </a:lnTo>
                <a:lnTo>
                  <a:pt x="255525" y="26143"/>
                </a:lnTo>
                <a:lnTo>
                  <a:pt x="227225" y="7013"/>
                </a:lnTo>
                <a:lnTo>
                  <a:pt x="192567" y="0"/>
                </a:lnTo>
                <a:close/>
              </a:path>
              <a:path w="281940" h="179070">
                <a:moveTo>
                  <a:pt x="259125" y="31499"/>
                </a:moveTo>
                <a:lnTo>
                  <a:pt x="190287" y="31499"/>
                </a:lnTo>
                <a:lnTo>
                  <a:pt x="212709" y="36046"/>
                </a:lnTo>
                <a:lnTo>
                  <a:pt x="231030" y="48440"/>
                </a:lnTo>
                <a:lnTo>
                  <a:pt x="243388" y="66815"/>
                </a:lnTo>
                <a:lnTo>
                  <a:pt x="247921" y="89301"/>
                </a:lnTo>
                <a:lnTo>
                  <a:pt x="243388" y="111836"/>
                </a:lnTo>
                <a:lnTo>
                  <a:pt x="231030" y="130236"/>
                </a:lnTo>
                <a:lnTo>
                  <a:pt x="212709" y="142640"/>
                </a:lnTo>
                <a:lnTo>
                  <a:pt x="190287" y="147187"/>
                </a:lnTo>
                <a:lnTo>
                  <a:pt x="259141" y="147187"/>
                </a:lnTo>
                <a:lnTo>
                  <a:pt x="274610" y="124115"/>
                </a:lnTo>
                <a:lnTo>
                  <a:pt x="281600" y="89301"/>
                </a:lnTo>
                <a:lnTo>
                  <a:pt x="274604" y="54527"/>
                </a:lnTo>
                <a:lnTo>
                  <a:pt x="259125" y="31499"/>
                </a:lnTo>
                <a:close/>
              </a:path>
            </a:pathLst>
          </a:custGeom>
          <a:solidFill>
            <a:srgbClr val="FFFFFF"/>
          </a:solidFill>
        </p:spPr>
        <p:txBody>
          <a:bodyPr wrap="square" lIns="0" tIns="0" rIns="0" bIns="0" rtlCol="0"/>
          <a:lstStyle/>
          <a:p>
            <a:endParaRPr/>
          </a:p>
        </p:txBody>
      </p:sp>
      <p:sp>
        <p:nvSpPr>
          <p:cNvPr id="19" name="bg object 19"/>
          <p:cNvSpPr/>
          <p:nvPr/>
        </p:nvSpPr>
        <p:spPr>
          <a:xfrm>
            <a:off x="768094" y="1545863"/>
            <a:ext cx="228600" cy="0"/>
          </a:xfrm>
          <a:custGeom>
            <a:avLst/>
            <a:gdLst/>
            <a:ahLst/>
            <a:cxnLst/>
            <a:rect l="l" t="t" r="r" b="b"/>
            <a:pathLst>
              <a:path w="228600">
                <a:moveTo>
                  <a:pt x="228600" y="0"/>
                </a:moveTo>
                <a:lnTo>
                  <a:pt x="0" y="1"/>
                </a:lnTo>
              </a:path>
            </a:pathLst>
          </a:custGeom>
          <a:ln w="38100">
            <a:solidFill>
              <a:srgbClr val="FACD62"/>
            </a:solidFill>
          </a:ln>
        </p:spPr>
        <p:txBody>
          <a:bodyPr wrap="square" lIns="0" tIns="0" rIns="0" bIns="0" rtlCol="0"/>
          <a:lstStyle/>
          <a:p>
            <a:endParaRPr/>
          </a:p>
        </p:txBody>
      </p:sp>
      <p:pic>
        <p:nvPicPr>
          <p:cNvPr id="20" name="bg object 20"/>
          <p:cNvPicPr/>
          <p:nvPr/>
        </p:nvPicPr>
        <p:blipFill>
          <a:blip r:embed="rId2" cstate="print"/>
          <a:stretch>
            <a:fillRect/>
          </a:stretch>
        </p:blipFill>
        <p:spPr>
          <a:xfrm>
            <a:off x="0" y="1"/>
            <a:ext cx="12192000" cy="254000"/>
          </a:xfrm>
          <a:prstGeom prst="rect">
            <a:avLst/>
          </a:prstGeom>
        </p:spPr>
      </p:pic>
      <p:pic>
        <p:nvPicPr>
          <p:cNvPr id="21" name="bg object 21"/>
          <p:cNvPicPr/>
          <p:nvPr/>
        </p:nvPicPr>
        <p:blipFill>
          <a:blip r:embed="rId3" cstate="print"/>
          <a:stretch>
            <a:fillRect/>
          </a:stretch>
        </p:blipFill>
        <p:spPr>
          <a:xfrm>
            <a:off x="6705730" y="269359"/>
            <a:ext cx="5080369" cy="1559441"/>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8/31/2025</a:t>
            </a:fld>
            <a:endParaRPr lang="en-US"/>
          </a:p>
        </p:txBody>
      </p:sp>
      <p:sp>
        <p:nvSpPr>
          <p:cNvPr id="4" name="Holder 4"/>
          <p:cNvSpPr>
            <a:spLocks noGrp="1"/>
          </p:cNvSpPr>
          <p:nvPr>
            <p:ph type="sldNum" sz="quarter" idx="7"/>
          </p:nvPr>
        </p:nvSpPr>
        <p:spPr/>
        <p:txBody>
          <a:bodyPr lIns="0" tIns="0" rIns="0" bIns="0"/>
          <a:lstStyle>
            <a:lvl1pPr>
              <a:defRPr sz="1000" b="0" i="0">
                <a:solidFill>
                  <a:srgbClr val="8B8580"/>
                </a:solidFill>
                <a:latin typeface="Calibri"/>
                <a:cs typeface="Calibri"/>
              </a:defRPr>
            </a:lvl1pPr>
          </a:lstStyle>
          <a:p>
            <a:pPr marL="38100">
              <a:lnSpc>
                <a:spcPct val="100000"/>
              </a:lnSpc>
              <a:spcBef>
                <a:spcPts val="50"/>
              </a:spcBef>
            </a:pPr>
            <a:fld id="{81D60167-4931-47E6-BA6A-407CBD079E47}" type="slidenum">
              <a:rPr dirty="0"/>
              <a:t>‹#›</a:t>
            </a:fld>
            <a:endParaRPr dirty="0"/>
          </a:p>
        </p:txBody>
      </p:sp>
    </p:spTree>
    <p:extLst>
      <p:ext uri="{BB962C8B-B14F-4D97-AF65-F5344CB8AC3E}">
        <p14:creationId xmlns:p14="http://schemas.microsoft.com/office/powerpoint/2010/main" val="1453069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Light - Data Texture 07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2025,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52380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2025, Oracle and/or its affiliates  </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657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Light - Blank - Title">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5A1E5D8-0FFD-4412-B4F7-34EA2F382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1" y="0"/>
            <a:ext cx="12188298" cy="6858000"/>
          </a:xfrm>
          <a:prstGeom prst="rect">
            <a:avLst/>
          </a:prstGeom>
        </p:spPr>
      </p:pic>
      <p:pic>
        <p:nvPicPr>
          <p:cNvPr id="7" name="OTag">
            <a:extLst>
              <a:ext uri="{FF2B5EF4-FFF2-40B4-BE49-F238E27FC236}">
                <a16:creationId xmlns:a16="http://schemas.microsoft.com/office/drawing/2014/main" id="{2F930B1A-334A-4918-9835-8566D9A96692}"/>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Title 3">
            <a:extLst>
              <a:ext uri="{FF2B5EF4-FFF2-40B4-BE49-F238E27FC236}">
                <a16:creationId xmlns:a16="http://schemas.microsoft.com/office/drawing/2014/main" id="{972ECE6D-D71C-0673-4A7F-3EC19899CF1B}"/>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1" name="Date Placeholder 1">
            <a:extLst>
              <a:ext uri="{FF2B5EF4-FFF2-40B4-BE49-F238E27FC236}">
                <a16:creationId xmlns:a16="http://schemas.microsoft.com/office/drawing/2014/main" id="{6DDE6D5C-C61B-84D3-AF9F-009340F1116F}"/>
              </a:ext>
            </a:extLst>
          </p:cNvPr>
          <p:cNvSpPr>
            <a:spLocks noGrp="1"/>
          </p:cNvSpPr>
          <p:nvPr>
            <p:ph type="dt" sz="half" idx="10"/>
          </p:nvPr>
        </p:nvSpPr>
        <p:spPr>
          <a:xfrm>
            <a:off x="6873138" y="6425604"/>
            <a:ext cx="2743200" cy="363500"/>
          </a:xfrm>
        </p:spPr>
        <p:txBody>
          <a:bodyPr/>
          <a:lstStyle/>
          <a:p>
            <a:endParaRPr lang="en-US" dirty="0"/>
          </a:p>
        </p:txBody>
      </p:sp>
      <p:sp>
        <p:nvSpPr>
          <p:cNvPr id="12" name="Footer Placeholder 5">
            <a:extLst>
              <a:ext uri="{FF2B5EF4-FFF2-40B4-BE49-F238E27FC236}">
                <a16:creationId xmlns:a16="http://schemas.microsoft.com/office/drawing/2014/main" id="{140B6261-6164-7176-02E7-B0145B57C45C}"/>
              </a:ext>
            </a:extLst>
          </p:cNvPr>
          <p:cNvSpPr>
            <a:spLocks noGrp="1"/>
          </p:cNvSpPr>
          <p:nvPr>
            <p:ph type="ftr" sz="quarter" idx="11"/>
          </p:nvPr>
        </p:nvSpPr>
        <p:spPr>
          <a:xfrm>
            <a:off x="1127759" y="6423978"/>
            <a:ext cx="5745379" cy="365125"/>
          </a:xfrm>
        </p:spPr>
        <p:txBody>
          <a:bodyPr/>
          <a:lstStyle/>
          <a:p>
            <a:r>
              <a:rPr lang="en-US" dirty="0"/>
              <a:t>Copyright © 2024, Oracle and/or its affiliates  </a:t>
            </a:r>
          </a:p>
        </p:txBody>
      </p:sp>
      <p:sp>
        <p:nvSpPr>
          <p:cNvPr id="13" name="Slide Number Placeholder 6">
            <a:extLst>
              <a:ext uri="{FF2B5EF4-FFF2-40B4-BE49-F238E27FC236}">
                <a16:creationId xmlns:a16="http://schemas.microsoft.com/office/drawing/2014/main" id="{63A247A7-2E60-0BD9-DA62-A68216BC1D3A}"/>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111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2024, Oracle and/or its affiliates</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dirty="0"/>
              <a:t>[Date]</a:t>
            </a:r>
          </a:p>
        </p:txBody>
      </p:sp>
    </p:spTree>
    <p:extLst>
      <p:ext uri="{BB962C8B-B14F-4D97-AF65-F5344CB8AC3E}">
        <p14:creationId xmlns:p14="http://schemas.microsoft.com/office/powerpoint/2010/main" val="351034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2024, Oracle and/or its affiliates</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dirty="0"/>
              <a:t>[Date]</a:t>
            </a:r>
          </a:p>
        </p:txBody>
      </p:sp>
    </p:spTree>
    <p:extLst>
      <p:ext uri="{BB962C8B-B14F-4D97-AF65-F5344CB8AC3E}">
        <p14:creationId xmlns:p14="http://schemas.microsoft.com/office/powerpoint/2010/main" val="172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2024, Oracle and/or its affiliates</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dirty="0"/>
              <a:t>[Date]</a:t>
            </a:r>
          </a:p>
        </p:txBody>
      </p:sp>
    </p:spTree>
    <p:extLst>
      <p:ext uri="{BB962C8B-B14F-4D97-AF65-F5344CB8AC3E}">
        <p14:creationId xmlns:p14="http://schemas.microsoft.com/office/powerpoint/2010/main" val="333383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30219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Light - Blank - Title">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5A1E5D8-0FFD-4412-B4F7-34EA2F382F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1" y="0"/>
            <a:ext cx="12188298" cy="6858000"/>
          </a:xfrm>
          <a:prstGeom prst="rect">
            <a:avLst/>
          </a:prstGeom>
        </p:spPr>
      </p:pic>
      <p:pic>
        <p:nvPicPr>
          <p:cNvPr id="7" name="OTag">
            <a:extLst>
              <a:ext uri="{FF2B5EF4-FFF2-40B4-BE49-F238E27FC236}">
                <a16:creationId xmlns:a16="http://schemas.microsoft.com/office/drawing/2014/main" id="{2F930B1A-334A-4918-9835-8566D9A96692}"/>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0" name="Title 3">
            <a:extLst>
              <a:ext uri="{FF2B5EF4-FFF2-40B4-BE49-F238E27FC236}">
                <a16:creationId xmlns:a16="http://schemas.microsoft.com/office/drawing/2014/main" id="{972ECE6D-D71C-0673-4A7F-3EC19899CF1B}"/>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1" name="Date Placeholder 1">
            <a:extLst>
              <a:ext uri="{FF2B5EF4-FFF2-40B4-BE49-F238E27FC236}">
                <a16:creationId xmlns:a16="http://schemas.microsoft.com/office/drawing/2014/main" id="{6DDE6D5C-C61B-84D3-AF9F-009340F1116F}"/>
              </a:ext>
            </a:extLst>
          </p:cNvPr>
          <p:cNvSpPr>
            <a:spLocks noGrp="1"/>
          </p:cNvSpPr>
          <p:nvPr>
            <p:ph type="dt" sz="half" idx="10"/>
          </p:nvPr>
        </p:nvSpPr>
        <p:spPr>
          <a:xfrm>
            <a:off x="6873138" y="6425604"/>
            <a:ext cx="2743200" cy="363500"/>
          </a:xfrm>
        </p:spPr>
        <p:txBody>
          <a:bodyPr/>
          <a:lstStyle/>
          <a:p>
            <a:r>
              <a:rPr lang="en-US" dirty="0"/>
              <a:t>[Date]</a:t>
            </a:r>
          </a:p>
        </p:txBody>
      </p:sp>
      <p:sp>
        <p:nvSpPr>
          <p:cNvPr id="12" name="Footer Placeholder 5">
            <a:extLst>
              <a:ext uri="{FF2B5EF4-FFF2-40B4-BE49-F238E27FC236}">
                <a16:creationId xmlns:a16="http://schemas.microsoft.com/office/drawing/2014/main" id="{140B6261-6164-7176-02E7-B0145B57C45C}"/>
              </a:ext>
            </a:extLst>
          </p:cNvPr>
          <p:cNvSpPr>
            <a:spLocks noGrp="1"/>
          </p:cNvSpPr>
          <p:nvPr>
            <p:ph type="ftr" sz="quarter" idx="11"/>
          </p:nvPr>
        </p:nvSpPr>
        <p:spPr>
          <a:xfrm>
            <a:off x="1127759" y="6423978"/>
            <a:ext cx="5745379" cy="365125"/>
          </a:xfrm>
        </p:spPr>
        <p:txBody>
          <a:bodyPr/>
          <a:lstStyle/>
          <a:p>
            <a:r>
              <a:rPr lang="en-US" dirty="0"/>
              <a:t>Copyright © 2024, Oracle and/or its affiliates</a:t>
            </a:r>
          </a:p>
        </p:txBody>
      </p:sp>
      <p:sp>
        <p:nvSpPr>
          <p:cNvPr id="13" name="Slide Number Placeholder 6">
            <a:extLst>
              <a:ext uri="{FF2B5EF4-FFF2-40B4-BE49-F238E27FC236}">
                <a16:creationId xmlns:a16="http://schemas.microsoft.com/office/drawing/2014/main" id="{63A247A7-2E60-0BD9-DA62-A68216BC1D3A}"/>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2631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Data Texture_White 07 - 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dirty="0"/>
              <a:t>[Date]</a:t>
            </a:r>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3" name="Title 3">
            <a:extLst>
              <a:ext uri="{FF2B5EF4-FFF2-40B4-BE49-F238E27FC236}">
                <a16:creationId xmlns:a16="http://schemas.microsoft.com/office/drawing/2014/main" id="{50003B44-3141-2654-D5AA-8C2CE61DBC26}"/>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289396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Tree>
    <p:extLst>
      <p:ext uri="{BB962C8B-B14F-4D97-AF65-F5344CB8AC3E}">
        <p14:creationId xmlns:p14="http://schemas.microsoft.com/office/powerpoint/2010/main" val="32835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2024, Oracle and/or its affiliates</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2" name="Date Placeholder 1">
            <a:extLst>
              <a:ext uri="{FF2B5EF4-FFF2-40B4-BE49-F238E27FC236}">
                <a16:creationId xmlns:a16="http://schemas.microsoft.com/office/drawing/2014/main" id="{B5895C83-835A-54A8-DA8B-EFCCB72B9BB1}"/>
              </a:ext>
            </a:extLst>
          </p:cNvPr>
          <p:cNvSpPr>
            <a:spLocks noGrp="1"/>
          </p:cNvSpPr>
          <p:nvPr>
            <p:ph type="dt" sz="half" idx="10"/>
          </p:nvPr>
        </p:nvSpPr>
        <p:spPr>
          <a:xfrm>
            <a:off x="6873138" y="6425604"/>
            <a:ext cx="2743200" cy="363500"/>
          </a:xfrm>
        </p:spPr>
        <p:txBody>
          <a:bodyPr/>
          <a:lstStyle/>
          <a:p>
            <a:r>
              <a:rPr lang="en-US" dirty="0"/>
              <a:t>[Date]</a:t>
            </a:r>
          </a:p>
        </p:txBody>
      </p:sp>
    </p:spTree>
    <p:extLst>
      <p:ext uri="{BB962C8B-B14F-4D97-AF65-F5344CB8AC3E}">
        <p14:creationId xmlns:p14="http://schemas.microsoft.com/office/powerpoint/2010/main" val="1617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2024, Oracle and/or its affiliates</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dirty="0"/>
              <a:t>[Date]</a:t>
            </a:r>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extBox 4">
            <a:extLst>
              <a:ext uri="{FF2B5EF4-FFF2-40B4-BE49-F238E27FC236}">
                <a16:creationId xmlns:a16="http://schemas.microsoft.com/office/drawing/2014/main" id="{4D0A886E-1A4F-2788-F105-4B13EAA41848}"/>
              </a:ext>
            </a:extLst>
          </p:cNvPr>
          <p:cNvSpPr txBox="1"/>
          <p:nvPr userDrawn="1">
            <p:extLst>
              <p:ext uri="{1162E1C5-73C7-4A58-AE30-91384D911F3F}">
                <p184:classification xmlns:p184="http://schemas.microsoft.com/office/powerpoint/2018/4/main" val="ftr"/>
              </p:ext>
            </p:extLst>
          </p:nvPr>
        </p:nvSpPr>
        <p:spPr>
          <a:xfrm>
            <a:off x="63500" y="6642100"/>
            <a:ext cx="1543050"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Internal</a:t>
            </a:r>
          </a:p>
        </p:txBody>
      </p:sp>
    </p:spTree>
    <p:extLst>
      <p:ext uri="{BB962C8B-B14F-4D97-AF65-F5344CB8AC3E}">
        <p14:creationId xmlns:p14="http://schemas.microsoft.com/office/powerpoint/2010/main" val="3495198504"/>
      </p:ext>
    </p:extLst>
  </p:cSld>
  <p:clrMap bg1="lt1" tx1="dk1" bg2="lt2" tx2="dk2" accent1="accent1" accent2="accent2" accent3="accent3" accent4="accent4" accent5="accent5" accent6="accent6" hlink="hlink" folHlink="folHlink"/>
  <p:sldLayoutIdLst>
    <p:sldLayoutId id="2147484596" r:id="rId1"/>
    <p:sldLayoutId id="2147484600" r:id="rId2"/>
    <p:sldLayoutId id="2147484601" r:id="rId3"/>
    <p:sldLayoutId id="2147484603" r:id="rId4"/>
    <p:sldLayoutId id="2147484609" r:id="rId5"/>
    <p:sldLayoutId id="2147484612" r:id="rId6"/>
    <p:sldLayoutId id="2147484614" r:id="rId7"/>
    <p:sldLayoutId id="2147484617" r:id="rId8"/>
    <p:sldLayoutId id="2147484618" r:id="rId9"/>
    <p:sldLayoutId id="2147484635" r:id="rId10"/>
    <p:sldLayoutId id="2147484639" r:id="rId11"/>
    <p:sldLayoutId id="2147485033" r:id="rId12"/>
    <p:sldLayoutId id="2147485035" r:id="rId13"/>
    <p:sldLayoutId id="2147485036"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2025,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extBox 4">
            <a:extLst>
              <a:ext uri="{FF2B5EF4-FFF2-40B4-BE49-F238E27FC236}">
                <a16:creationId xmlns:a16="http://schemas.microsoft.com/office/drawing/2014/main" id="{1743E71C-8D56-F3CA-8C5C-F7E5698C831E}"/>
              </a:ext>
            </a:extLst>
          </p:cNvPr>
          <p:cNvSpPr txBox="1"/>
          <p:nvPr userDrawn="1">
            <p:extLst>
              <p:ext uri="{1162E1C5-73C7-4A58-AE30-91384D911F3F}">
                <p184:classification xmlns:p184="http://schemas.microsoft.com/office/powerpoint/2018/4/main" val="ftr"/>
              </p:ext>
            </p:extLst>
          </p:nvPr>
        </p:nvSpPr>
        <p:spPr>
          <a:xfrm>
            <a:off x="63500" y="6642100"/>
            <a:ext cx="1543050"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Internal</a:t>
            </a:r>
          </a:p>
        </p:txBody>
      </p:sp>
    </p:spTree>
    <p:extLst>
      <p:ext uri="{BB962C8B-B14F-4D97-AF65-F5344CB8AC3E}">
        <p14:creationId xmlns:p14="http://schemas.microsoft.com/office/powerpoint/2010/main" val="1977045617"/>
      </p:ext>
    </p:extLst>
  </p:cSld>
  <p:clrMap bg1="lt1" tx1="dk1" bg2="lt2" tx2="dk2" accent1="accent1" accent2="accent2" accent3="accent3" accent4="accent4" accent5="accent5" accent6="accent6" hlink="hlink" folHlink="folHlink"/>
  <p:sldLayoutIdLst>
    <p:sldLayoutId id="2147484954" r:id="rId1"/>
    <p:sldLayoutId id="214748495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2024,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TextBox 4">
            <a:extLst>
              <a:ext uri="{FF2B5EF4-FFF2-40B4-BE49-F238E27FC236}">
                <a16:creationId xmlns:a16="http://schemas.microsoft.com/office/drawing/2014/main" id="{98C71561-028E-3904-4CD2-F197C40A7B97}"/>
              </a:ext>
            </a:extLst>
          </p:cNvPr>
          <p:cNvSpPr txBox="1"/>
          <p:nvPr userDrawn="1">
            <p:extLst>
              <p:ext uri="{1162E1C5-73C7-4A58-AE30-91384D911F3F}">
                <p184:classification xmlns:p184="http://schemas.microsoft.com/office/powerpoint/2018/4/main" val="ftr"/>
              </p:ext>
            </p:extLst>
          </p:nvPr>
        </p:nvSpPr>
        <p:spPr>
          <a:xfrm>
            <a:off x="63500" y="6642100"/>
            <a:ext cx="1543050" cy="152400"/>
          </a:xfrm>
          <a:prstGeom prst="rect">
            <a:avLst/>
          </a:prstGeom>
        </p:spPr>
        <p:txBody>
          <a:bodyPr horzOverflow="overflow" lIns="0" tIns="0" rIns="0" bIns="0">
            <a:spAutoFit/>
          </a:bodyPr>
          <a:lstStyle/>
          <a:p>
            <a:pPr algn="l"/>
            <a:r>
              <a:rPr lang="en-US" sz="1000">
                <a:solidFill>
                  <a:srgbClr val="000000">
                    <a:alpha val="50000"/>
                  </a:srgbClr>
                </a:solidFill>
                <a:latin typeface="Calibri" panose="020F0502020204030204" pitchFamily="34" charset="0"/>
                <a:cs typeface="Calibri" panose="020F0502020204030204" pitchFamily="34" charset="0"/>
              </a:rPr>
              <a:t>Confidential – Oracle Internal</a:t>
            </a:r>
          </a:p>
        </p:txBody>
      </p:sp>
    </p:spTree>
    <p:extLst>
      <p:ext uri="{BB962C8B-B14F-4D97-AF65-F5344CB8AC3E}">
        <p14:creationId xmlns:p14="http://schemas.microsoft.com/office/powerpoint/2010/main" val="2184449464"/>
      </p:ext>
    </p:extLst>
  </p:cSld>
  <p:clrMap bg1="lt1" tx1="dk1" bg2="lt2" tx2="dk2" accent1="accent1" accent2="accent2" accent3="accent3" accent4="accent4" accent5="accent5" accent6="accent6" hlink="hlink" folHlink="folHlink"/>
  <p:sldLayoutIdLst>
    <p:sldLayoutId id="2147485030"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mailto:deny.nursidiq@oracle.com" TargetMode="Externa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image" Target="../media/image1.emf"/><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emf"/><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B67B14-A8B0-BE0A-0E77-D1F32193687A}"/>
              </a:ext>
            </a:extLst>
          </p:cNvPr>
          <p:cNvSpPr>
            <a:spLocks noGrp="1"/>
          </p:cNvSpPr>
          <p:nvPr>
            <p:ph type="body" sz="quarter" idx="10"/>
          </p:nvPr>
        </p:nvSpPr>
        <p:spPr>
          <a:xfrm>
            <a:off x="1009650" y="2856311"/>
            <a:ext cx="10172700" cy="1554903"/>
          </a:xfrm>
        </p:spPr>
        <p:txBody>
          <a:bodyPr/>
          <a:lstStyle/>
          <a:p>
            <a:pPr algn="ctr">
              <a:lnSpc>
                <a:spcPct val="90000"/>
              </a:lnSpc>
              <a:spcBef>
                <a:spcPts val="1000"/>
              </a:spcBef>
              <a:defRPr/>
            </a:pPr>
            <a:r>
              <a:rPr lang="en-US" sz="3200" dirty="0">
                <a:latin typeface="Oracle Sans Tab" panose="020B0503020204020204" pitchFamily="34" charset="0"/>
                <a:cs typeface="Oracle Sans Tab" panose="020B0503020204020204" pitchFamily="34" charset="0"/>
              </a:rPr>
              <a:t>Oracle Analytics Cloud</a:t>
            </a:r>
          </a:p>
          <a:p>
            <a:pPr algn="ctr">
              <a:lnSpc>
                <a:spcPct val="90000"/>
              </a:lnSpc>
              <a:spcBef>
                <a:spcPts val="1000"/>
              </a:spcBef>
              <a:defRPr/>
            </a:pPr>
            <a:r>
              <a:rPr lang="en-US" sz="3200" dirty="0">
                <a:solidFill>
                  <a:srgbClr val="FFFF00"/>
                </a:solidFill>
                <a:latin typeface="Oracle Sans Tab" panose="020B0503020204020204" pitchFamily="34" charset="0"/>
                <a:cs typeface="Oracle Sans Tab" panose="020B0503020204020204" pitchFamily="34" charset="0"/>
              </a:rPr>
              <a:t>for MoH &amp; Healthcare Researchers</a:t>
            </a:r>
          </a:p>
        </p:txBody>
      </p:sp>
      <p:sp>
        <p:nvSpPr>
          <p:cNvPr id="8" name="TextBox 7">
            <a:extLst>
              <a:ext uri="{FF2B5EF4-FFF2-40B4-BE49-F238E27FC236}">
                <a16:creationId xmlns:a16="http://schemas.microsoft.com/office/drawing/2014/main" id="{F2E11E12-B83F-EE48-8D3D-9A507C83B2EC}"/>
              </a:ext>
            </a:extLst>
          </p:cNvPr>
          <p:cNvSpPr txBox="1"/>
          <p:nvPr/>
        </p:nvSpPr>
        <p:spPr>
          <a:xfrm>
            <a:off x="914400" y="5799630"/>
            <a:ext cx="2967346" cy="553998"/>
          </a:xfrm>
          <a:prstGeom prst="rect">
            <a:avLst/>
          </a:prstGeom>
          <a:noFill/>
        </p:spPr>
        <p:txBody>
          <a:bodyPr wrap="square" rtlCol="0">
            <a:spAutoFit/>
          </a:bodyPr>
          <a:lstStyle/>
          <a:p>
            <a:r>
              <a:rPr lang="en-GB" sz="1600" b="1" dirty="0">
                <a:solidFill>
                  <a:schemeClr val="bg1"/>
                </a:solidFill>
              </a:rPr>
              <a:t>Jakarta, August 1, 2025</a:t>
            </a:r>
            <a:br>
              <a:rPr lang="en-GB" sz="1600" b="1" dirty="0">
                <a:solidFill>
                  <a:schemeClr val="bg1"/>
                </a:solidFill>
              </a:rPr>
            </a:br>
            <a:endParaRPr lang="en-GB" sz="1400" b="1" i="1" dirty="0">
              <a:solidFill>
                <a:srgbClr val="FFFF00"/>
              </a:solidFill>
            </a:endParaRPr>
          </a:p>
        </p:txBody>
      </p:sp>
      <p:pic>
        <p:nvPicPr>
          <p:cNvPr id="3" name="Picture 2">
            <a:extLst>
              <a:ext uri="{FF2B5EF4-FFF2-40B4-BE49-F238E27FC236}">
                <a16:creationId xmlns:a16="http://schemas.microsoft.com/office/drawing/2014/main" id="{7CD75BE2-825F-7F96-6E8E-DE20D0FE904C}"/>
              </a:ext>
            </a:extLst>
          </p:cNvPr>
          <p:cNvPicPr>
            <a:picLocks noChangeAspect="1"/>
          </p:cNvPicPr>
          <p:nvPr/>
        </p:nvPicPr>
        <p:blipFill>
          <a:blip r:embed="rId3"/>
          <a:stretch>
            <a:fillRect/>
          </a:stretch>
        </p:blipFill>
        <p:spPr>
          <a:xfrm>
            <a:off x="9754002" y="274095"/>
            <a:ext cx="1689100" cy="1193800"/>
          </a:xfrm>
          <a:prstGeom prst="rect">
            <a:avLst/>
          </a:prstGeom>
        </p:spPr>
      </p:pic>
    </p:spTree>
    <p:extLst>
      <p:ext uri="{BB962C8B-B14F-4D97-AF65-F5344CB8AC3E}">
        <p14:creationId xmlns:p14="http://schemas.microsoft.com/office/powerpoint/2010/main" val="1789520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93DBE-7721-DE55-0068-3CE297482032}"/>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3A2BEA08-229B-0579-06A4-C56AD50E3432}"/>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2">
            <a:extLst>
              <a:ext uri="{FF2B5EF4-FFF2-40B4-BE49-F238E27FC236}">
                <a16:creationId xmlns:a16="http://schemas.microsoft.com/office/drawing/2014/main" id="{9F81CF3C-8329-620E-FFE4-380648319377}"/>
              </a:ext>
            </a:extLst>
          </p:cNvPr>
          <p:cNvSpPr>
            <a:spLocks noGrp="1"/>
          </p:cNvSpPr>
          <p:nvPr>
            <p:ph type="ftr" sz="quarter" idx="11"/>
          </p:nvPr>
        </p:nvSpPr>
        <p:spPr>
          <a:xfrm>
            <a:off x="359586" y="6465981"/>
            <a:ext cx="5745379" cy="365125"/>
          </a:xfrm>
        </p:spPr>
        <p:txBody>
          <a:bodyPr/>
          <a:lstStyle/>
          <a:p>
            <a:r>
              <a:rPr lang="en-US" dirty="0"/>
              <a:t>Copyright © 2025, Oracle and KEMENKES - Confidential</a:t>
            </a:r>
          </a:p>
        </p:txBody>
      </p:sp>
      <p:pic>
        <p:nvPicPr>
          <p:cNvPr id="4" name="Picture 3" descr="A screenshot of a computer&#10;&#10;AI-generated content may be incorrect.">
            <a:extLst>
              <a:ext uri="{FF2B5EF4-FFF2-40B4-BE49-F238E27FC236}">
                <a16:creationId xmlns:a16="http://schemas.microsoft.com/office/drawing/2014/main" id="{56376DEE-87EE-4CDA-D8FB-F9F420178556}"/>
              </a:ext>
            </a:extLst>
          </p:cNvPr>
          <p:cNvPicPr>
            <a:picLocks noChangeAspect="1"/>
          </p:cNvPicPr>
          <p:nvPr/>
        </p:nvPicPr>
        <p:blipFill>
          <a:blip r:embed="rId4"/>
          <a:stretch>
            <a:fillRect/>
          </a:stretch>
        </p:blipFill>
        <p:spPr>
          <a:xfrm>
            <a:off x="-1438" y="-1"/>
            <a:ext cx="12193438" cy="6248401"/>
          </a:xfrm>
          <a:prstGeom prst="rect">
            <a:avLst/>
          </a:prstGeom>
        </p:spPr>
      </p:pic>
      <p:sp>
        <p:nvSpPr>
          <p:cNvPr id="8" name="Rectangle 7">
            <a:extLst>
              <a:ext uri="{FF2B5EF4-FFF2-40B4-BE49-F238E27FC236}">
                <a16:creationId xmlns:a16="http://schemas.microsoft.com/office/drawing/2014/main" id="{92546FF2-9153-0A90-EFE0-78E362D394C9}"/>
              </a:ext>
            </a:extLst>
          </p:cNvPr>
          <p:cNvSpPr/>
          <p:nvPr/>
        </p:nvSpPr>
        <p:spPr>
          <a:xfrm>
            <a:off x="4419600" y="914400"/>
            <a:ext cx="5246297" cy="15240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Click Admin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Drag n Drop Table into Canvas</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Make Auto Join</a:t>
            </a:r>
          </a:p>
          <a:p>
            <a:pPr marL="342900" indent="-342900">
              <a:lnSpc>
                <a:spcPct val="150000"/>
              </a:lnSpc>
              <a:buAutoNum type="arabicPeriod"/>
            </a:pPr>
            <a:r>
              <a:rPr lang="en-US" sz="1400" dirty="0" err="1">
                <a:latin typeface="Arial" panose="020B0604020202020204" pitchFamily="34" charset="0"/>
                <a:cs typeface="Arial" panose="020B0604020202020204" pitchFamily="34" charset="0"/>
              </a:rPr>
              <a:t>Merapihkan</a:t>
            </a:r>
            <a:r>
              <a:rPr lang="en-US" sz="1400" dirty="0">
                <a:latin typeface="Arial" panose="020B0604020202020204" pitchFamily="34" charset="0"/>
                <a:cs typeface="Arial" panose="020B0604020202020204" pitchFamily="34" charset="0"/>
              </a:rPr>
              <a:t> workflow</a:t>
            </a:r>
          </a:p>
        </p:txBody>
      </p:sp>
    </p:spTree>
    <p:extLst>
      <p:ext uri="{BB962C8B-B14F-4D97-AF65-F5344CB8AC3E}">
        <p14:creationId xmlns:p14="http://schemas.microsoft.com/office/powerpoint/2010/main" val="843255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66A78-FFDD-CF7A-F431-51FCA2B8A7FA}"/>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A3E8DB58-71FC-9A6F-02F2-4F8180B98006}"/>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grpSp>
        <p:nvGrpSpPr>
          <p:cNvPr id="11" name="Group 10">
            <a:extLst>
              <a:ext uri="{FF2B5EF4-FFF2-40B4-BE49-F238E27FC236}">
                <a16:creationId xmlns:a16="http://schemas.microsoft.com/office/drawing/2014/main" id="{788C5DCA-ED9C-37E8-B87A-EE9E3C792231}"/>
              </a:ext>
            </a:extLst>
          </p:cNvPr>
          <p:cNvGrpSpPr/>
          <p:nvPr/>
        </p:nvGrpSpPr>
        <p:grpSpPr>
          <a:xfrm>
            <a:off x="457200" y="152400"/>
            <a:ext cx="11125200" cy="6066562"/>
            <a:chOff x="457200" y="152400"/>
            <a:chExt cx="11125200" cy="6066562"/>
          </a:xfrm>
        </p:grpSpPr>
        <p:pic>
          <p:nvPicPr>
            <p:cNvPr id="2" name="Picture 1" descr="A screenshot of a computer&#10;&#10;AI-generated content may be incorrect.">
              <a:extLst>
                <a:ext uri="{FF2B5EF4-FFF2-40B4-BE49-F238E27FC236}">
                  <a16:creationId xmlns:a16="http://schemas.microsoft.com/office/drawing/2014/main" id="{071FA40F-494F-99CF-DA55-CBD2D2F98DD5}"/>
                </a:ext>
              </a:extLst>
            </p:cNvPr>
            <p:cNvPicPr>
              <a:picLocks noChangeAspect="1"/>
            </p:cNvPicPr>
            <p:nvPr/>
          </p:nvPicPr>
          <p:blipFill>
            <a:blip r:embed="rId4"/>
            <a:stretch>
              <a:fillRect/>
            </a:stretch>
          </p:blipFill>
          <p:spPr>
            <a:xfrm>
              <a:off x="457200" y="152400"/>
              <a:ext cx="11125200" cy="6066562"/>
            </a:xfrm>
            <a:prstGeom prst="rect">
              <a:avLst/>
            </a:prstGeom>
          </p:spPr>
        </p:pic>
        <p:sp>
          <p:nvSpPr>
            <p:cNvPr id="6" name="Rectangle 5">
              <a:extLst>
                <a:ext uri="{FF2B5EF4-FFF2-40B4-BE49-F238E27FC236}">
                  <a16:creationId xmlns:a16="http://schemas.microsoft.com/office/drawing/2014/main" id="{DBB2ED0E-4A63-4A4B-C088-E8C44FB05837}"/>
                </a:ext>
              </a:extLst>
            </p:cNvPr>
            <p:cNvSpPr/>
            <p:nvPr/>
          </p:nvSpPr>
          <p:spPr>
            <a:xfrm>
              <a:off x="762000" y="1447800"/>
              <a:ext cx="658483"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DBEE43-E4AE-99E7-FAFB-A12C9F697B46}"/>
                </a:ext>
              </a:extLst>
            </p:cNvPr>
            <p:cNvSpPr/>
            <p:nvPr/>
          </p:nvSpPr>
          <p:spPr>
            <a:xfrm>
              <a:off x="685800" y="3505200"/>
              <a:ext cx="1524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EB42A2-3D27-5D33-A676-613507914372}"/>
                </a:ext>
              </a:extLst>
            </p:cNvPr>
            <p:cNvSpPr/>
            <p:nvPr/>
          </p:nvSpPr>
          <p:spPr>
            <a:xfrm>
              <a:off x="6858000" y="152400"/>
              <a:ext cx="1219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F750DE-C241-8185-9B15-624E7B971AD2}"/>
                </a:ext>
              </a:extLst>
            </p:cNvPr>
            <p:cNvSpPr/>
            <p:nvPr/>
          </p:nvSpPr>
          <p:spPr>
            <a:xfrm>
              <a:off x="9829800" y="457200"/>
              <a:ext cx="1219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46B0DB-31FD-FE52-4E4E-9D8AC731525B}"/>
              </a:ext>
            </a:extLst>
          </p:cNvPr>
          <p:cNvSpPr/>
          <p:nvPr/>
        </p:nvSpPr>
        <p:spPr>
          <a:xfrm>
            <a:off x="0" y="3886200"/>
            <a:ext cx="12192000" cy="2971799"/>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pic>
        <p:nvPicPr>
          <p:cNvPr id="14" name="OTag">
            <a:extLst>
              <a:ext uri="{FF2B5EF4-FFF2-40B4-BE49-F238E27FC236}">
                <a16:creationId xmlns:a16="http://schemas.microsoft.com/office/drawing/2014/main" id="{456001BB-2C01-5813-A603-6D777E3E2F0D}"/>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Footer Placeholder 2">
            <a:extLst>
              <a:ext uri="{FF2B5EF4-FFF2-40B4-BE49-F238E27FC236}">
                <a16:creationId xmlns:a16="http://schemas.microsoft.com/office/drawing/2014/main" id="{A04A115D-7E34-0CEA-573F-6A6D9BAF4E5A}"/>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
        <p:nvSpPr>
          <p:cNvPr id="18" name="Rectangle 17">
            <a:extLst>
              <a:ext uri="{FF2B5EF4-FFF2-40B4-BE49-F238E27FC236}">
                <a16:creationId xmlns:a16="http://schemas.microsoft.com/office/drawing/2014/main" id="{4D990422-B74F-F58C-F027-6477B6F63ABE}"/>
              </a:ext>
            </a:extLst>
          </p:cNvPr>
          <p:cNvSpPr/>
          <p:nvPr/>
        </p:nvSpPr>
        <p:spPr>
          <a:xfrm>
            <a:off x="2209800" y="4409011"/>
            <a:ext cx="9220200" cy="15240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Click Schemas/User – in this example, the user is </a:t>
            </a:r>
            <a:r>
              <a:rPr lang="en-US" sz="1400" dirty="0">
                <a:solidFill>
                  <a:srgbClr val="00B0F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deny.nursidiq@oracle.com</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Drag and Drop the desired table (e.g., CUSTOMERS) into the canvas area.</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(Optional) Enable Auto Join if you want tables to be joined automatically.</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(Optional, but recommended) Organize the workflow to keep the dataset structure clear and easy to follow.</a:t>
            </a:r>
          </a:p>
        </p:txBody>
      </p:sp>
      <p:cxnSp>
        <p:nvCxnSpPr>
          <p:cNvPr id="20" name="Straight Arrow Connector 19">
            <a:extLst>
              <a:ext uri="{FF2B5EF4-FFF2-40B4-BE49-F238E27FC236}">
                <a16:creationId xmlns:a16="http://schemas.microsoft.com/office/drawing/2014/main" id="{4A1142DF-54A0-54BE-F41B-F127CC5BB874}"/>
              </a:ext>
            </a:extLst>
          </p:cNvPr>
          <p:cNvCxnSpPr>
            <a:cxnSpLocks/>
          </p:cNvCxnSpPr>
          <p:nvPr/>
        </p:nvCxnSpPr>
        <p:spPr>
          <a:xfrm flipV="1">
            <a:off x="2057400" y="2057400"/>
            <a:ext cx="914400" cy="1447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26EB6EA-381C-078A-540A-C278C28B37CD}"/>
              </a:ext>
            </a:extLst>
          </p:cNvPr>
          <p:cNvSpPr/>
          <p:nvPr/>
        </p:nvSpPr>
        <p:spPr>
          <a:xfrm>
            <a:off x="265821" y="1295400"/>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a:extLst>
              <a:ext uri="{FF2B5EF4-FFF2-40B4-BE49-F238E27FC236}">
                <a16:creationId xmlns:a16="http://schemas.microsoft.com/office/drawing/2014/main" id="{6DC9F5BD-9827-F09F-3A9A-D928144816C3}"/>
              </a:ext>
            </a:extLst>
          </p:cNvPr>
          <p:cNvSpPr/>
          <p:nvPr/>
        </p:nvSpPr>
        <p:spPr>
          <a:xfrm>
            <a:off x="170132" y="3520961"/>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62602FF4-4E3A-B426-48A7-23B1865292FB}"/>
              </a:ext>
            </a:extLst>
          </p:cNvPr>
          <p:cNvSpPr/>
          <p:nvPr/>
        </p:nvSpPr>
        <p:spPr>
          <a:xfrm>
            <a:off x="6324600" y="114300"/>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FBE43AD0-856B-E73B-F4DB-58E100FAF0A2}"/>
              </a:ext>
            </a:extLst>
          </p:cNvPr>
          <p:cNvSpPr/>
          <p:nvPr/>
        </p:nvSpPr>
        <p:spPr>
          <a:xfrm>
            <a:off x="9331960" y="448538"/>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115127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57990-55FD-6317-07CE-3ABD3DBD3565}"/>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D16D35D5-39F9-76C4-82A7-527BC370AEFF}"/>
              </a:ext>
            </a:extLst>
          </p:cNvPr>
          <p:cNvPicPr>
            <a:picLocks noChangeAspect="1"/>
          </p:cNvPicPr>
          <p:nvPr/>
        </p:nvPicPr>
        <p:blipFill>
          <a:blip r:embed="rId3"/>
          <a:stretch>
            <a:fillRect/>
          </a:stretch>
        </p:blipFill>
        <p:spPr>
          <a:xfrm>
            <a:off x="0" y="-1"/>
            <a:ext cx="12192000" cy="6934201"/>
          </a:xfrm>
          <a:prstGeom prst="rect">
            <a:avLst/>
          </a:prstGeom>
        </p:spPr>
      </p:pic>
      <p:pic>
        <p:nvPicPr>
          <p:cNvPr id="5" name="OTag">
            <a:extLst>
              <a:ext uri="{FF2B5EF4-FFF2-40B4-BE49-F238E27FC236}">
                <a16:creationId xmlns:a16="http://schemas.microsoft.com/office/drawing/2014/main" id="{3E83255E-6929-2FAB-79D4-3C49053FFBE9}"/>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Footer Placeholder 2">
            <a:extLst>
              <a:ext uri="{FF2B5EF4-FFF2-40B4-BE49-F238E27FC236}">
                <a16:creationId xmlns:a16="http://schemas.microsoft.com/office/drawing/2014/main" id="{E73095EE-F980-4542-C986-0430616581FD}"/>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
        <p:nvSpPr>
          <p:cNvPr id="10" name="Rectangle 9">
            <a:extLst>
              <a:ext uri="{FF2B5EF4-FFF2-40B4-BE49-F238E27FC236}">
                <a16:creationId xmlns:a16="http://schemas.microsoft.com/office/drawing/2014/main" id="{25B1FEAD-F39E-EEF4-F541-D7EF6D3E439C}"/>
              </a:ext>
            </a:extLst>
          </p:cNvPr>
          <p:cNvSpPr/>
          <p:nvPr/>
        </p:nvSpPr>
        <p:spPr>
          <a:xfrm>
            <a:off x="1143000" y="3733800"/>
            <a:ext cx="10439400" cy="18288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b="1" u="sng" dirty="0">
                <a:latin typeface="Arial" panose="020B0604020202020204" pitchFamily="34" charset="0"/>
                <a:cs typeface="Arial" panose="020B0604020202020204" pitchFamily="34" charset="0"/>
              </a:rPr>
              <a:t>Connection from a different compartment (</a:t>
            </a:r>
            <a:r>
              <a:rPr lang="en-US" sz="1400" b="1" u="sng" dirty="0" err="1">
                <a:latin typeface="Arial" panose="020B0604020202020204" pitchFamily="34" charset="0"/>
                <a:cs typeface="Arial" panose="020B0604020202020204" pitchFamily="34" charset="0"/>
              </a:rPr>
              <a:t>ResearchPlatform</a:t>
            </a:r>
            <a:r>
              <a:rPr lang="en-US" sz="1400" b="1" u="sng" dirty="0">
                <a:latin typeface="Arial" panose="020B0604020202020204" pitchFamily="34" charset="0"/>
                <a:cs typeface="Arial" panose="020B0604020202020204" pitchFamily="34" charset="0"/>
              </a:rPr>
              <a:t> to </a:t>
            </a:r>
            <a:r>
              <a:rPr lang="en-US" sz="1400" b="1" u="sng" dirty="0" err="1">
                <a:latin typeface="Arial" panose="020B0604020202020204" pitchFamily="34" charset="0"/>
                <a:cs typeface="Arial" panose="020B0604020202020204" pitchFamily="34" charset="0"/>
              </a:rPr>
              <a:t>MLModels</a:t>
            </a:r>
            <a:r>
              <a:rPr lang="en-US" sz="1400" b="1" u="sng" dirty="0">
                <a:latin typeface="Arial" panose="020B0604020202020204" pitchFamily="34" charset="0"/>
                <a:cs typeface="Arial" panose="020B0604020202020204" pitchFamily="34" charset="0"/>
              </a:rPr>
              <a:t>) using Wallet</a:t>
            </a:r>
          </a:p>
          <a:p>
            <a:pPr algn="ctr">
              <a:lnSpc>
                <a:spcPct val="150000"/>
              </a:lnSpc>
            </a:pPr>
            <a:endParaRPr lang="en-US" sz="1400" b="1" u="sng" dirty="0">
              <a:latin typeface="Arial" panose="020B0604020202020204" pitchFamily="34" charset="0"/>
              <a:cs typeface="Arial" panose="020B0604020202020204" pitchFamily="34" charset="0"/>
            </a:endParaRPr>
          </a:p>
          <a:p>
            <a:pPr marL="342900" indent="-342900">
              <a:lnSpc>
                <a:spcPct val="150000"/>
              </a:lnSpc>
              <a:buAutoNum type="arabicPeriod"/>
            </a:pPr>
            <a:r>
              <a:rPr lang="en-US" sz="1400" dirty="0">
                <a:latin typeface="Arial" panose="020B0604020202020204" pitchFamily="34" charset="0"/>
                <a:cs typeface="Arial" panose="020B0604020202020204" pitchFamily="34" charset="0"/>
              </a:rPr>
              <a:t>On the Create Dataset window, select the available database connection.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In this example, choose </a:t>
            </a:r>
            <a:r>
              <a:rPr lang="en-US" sz="1400" dirty="0" err="1">
                <a:latin typeface="Arial" panose="020B0604020202020204" pitchFamily="34" charset="0"/>
                <a:cs typeface="Arial" panose="020B0604020202020204" pitchFamily="34" charset="0"/>
              </a:rPr>
              <a:t>atp_conn</a:t>
            </a:r>
            <a:r>
              <a:rPr lang="en-US" sz="1400" dirty="0">
                <a:latin typeface="Arial" panose="020B0604020202020204" pitchFamily="34" charset="0"/>
                <a:cs typeface="Arial" panose="020B0604020202020204" pitchFamily="34" charset="0"/>
              </a:rPr>
              <a:t> to connect to the Autonomous Transaction Processing (ATP) database.</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This connection is created from a different compartment (</a:t>
            </a:r>
            <a:r>
              <a:rPr lang="en-US" sz="1400" dirty="0" err="1">
                <a:latin typeface="Arial" panose="020B0604020202020204" pitchFamily="34" charset="0"/>
                <a:cs typeface="Arial" panose="020B0604020202020204" pitchFamily="34" charset="0"/>
              </a:rPr>
              <a:t>MLModels</a:t>
            </a:r>
            <a:r>
              <a:rPr lang="en-US" sz="1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69058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834E7-4990-BAE3-5F9A-58C07D620A4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FF8AF41-DB65-CF1B-C6C6-7D3F243B355A}"/>
              </a:ext>
            </a:extLst>
          </p:cNvPr>
          <p:cNvPicPr>
            <a:picLocks noChangeAspect="1"/>
          </p:cNvPicPr>
          <p:nvPr/>
        </p:nvPicPr>
        <p:blipFill>
          <a:blip r:embed="rId3"/>
          <a:stretch>
            <a:fillRect/>
          </a:stretch>
        </p:blipFill>
        <p:spPr>
          <a:xfrm>
            <a:off x="0" y="0"/>
            <a:ext cx="12192000" cy="6365631"/>
          </a:xfrm>
          <a:prstGeom prst="rect">
            <a:avLst/>
          </a:prstGeom>
        </p:spPr>
      </p:pic>
      <p:sp>
        <p:nvSpPr>
          <p:cNvPr id="3" name="Footer Placeholder 2">
            <a:extLst>
              <a:ext uri="{FF2B5EF4-FFF2-40B4-BE49-F238E27FC236}">
                <a16:creationId xmlns:a16="http://schemas.microsoft.com/office/drawing/2014/main" id="{1A45D45B-E994-3A5D-E42E-F9343485A8AB}"/>
              </a:ext>
            </a:extLst>
          </p:cNvPr>
          <p:cNvSpPr>
            <a:spLocks noGrp="1"/>
          </p:cNvSpPr>
          <p:nvPr>
            <p:ph type="ftr" sz="quarter" idx="11"/>
          </p:nvPr>
        </p:nvSpPr>
        <p:spPr>
          <a:xfrm>
            <a:off x="359586" y="6465981"/>
            <a:ext cx="5745379" cy="365125"/>
          </a:xfrm>
        </p:spPr>
        <p:txBody>
          <a:bodyPr/>
          <a:lstStyle/>
          <a:p>
            <a:r>
              <a:rPr lang="en-US" dirty="0">
                <a:solidFill>
                  <a:schemeClr val="tx1">
                    <a:lumMod val="75000"/>
                    <a:lumOff val="25000"/>
                  </a:schemeClr>
                </a:solidFill>
              </a:rPr>
              <a:t>Copyright © 2025, Oracle and KEMENKES - Confidential</a:t>
            </a:r>
          </a:p>
        </p:txBody>
      </p:sp>
    </p:spTree>
    <p:extLst>
      <p:ext uri="{BB962C8B-B14F-4D97-AF65-F5344CB8AC3E}">
        <p14:creationId xmlns:p14="http://schemas.microsoft.com/office/powerpoint/2010/main" val="81877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09174-9DC6-A8D3-0964-622F1EE218D7}"/>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9F12917A-61CB-5FCC-BD85-D4F2524EF770}"/>
              </a:ext>
            </a:extLst>
          </p:cNvPr>
          <p:cNvPicPr>
            <a:picLocks noChangeAspect="1"/>
          </p:cNvPicPr>
          <p:nvPr/>
        </p:nvPicPr>
        <p:blipFill>
          <a:blip r:embed="rId3"/>
          <a:stretch>
            <a:fillRect/>
          </a:stretch>
        </p:blipFill>
        <p:spPr>
          <a:xfrm>
            <a:off x="0" y="1"/>
            <a:ext cx="12192000" cy="6324600"/>
          </a:xfrm>
          <a:prstGeom prst="rect">
            <a:avLst/>
          </a:prstGeom>
        </p:spPr>
      </p:pic>
      <p:pic>
        <p:nvPicPr>
          <p:cNvPr id="3" name="OTag">
            <a:extLst>
              <a:ext uri="{FF2B5EF4-FFF2-40B4-BE49-F238E27FC236}">
                <a16:creationId xmlns:a16="http://schemas.microsoft.com/office/drawing/2014/main" id="{816D9BFB-5757-45AD-1AB1-8D6E20012BA6}"/>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9090BB55-DC36-C6AB-D53E-BD8401F4C17E}"/>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
        <p:nvSpPr>
          <p:cNvPr id="9" name="Rectangle 8">
            <a:extLst>
              <a:ext uri="{FF2B5EF4-FFF2-40B4-BE49-F238E27FC236}">
                <a16:creationId xmlns:a16="http://schemas.microsoft.com/office/drawing/2014/main" id="{D258301E-2AA2-46FA-AF0C-1D23B113E6F4}"/>
              </a:ext>
            </a:extLst>
          </p:cNvPr>
          <p:cNvSpPr/>
          <p:nvPr/>
        </p:nvSpPr>
        <p:spPr>
          <a:xfrm>
            <a:off x="0" y="6324600"/>
            <a:ext cx="12192000" cy="533399"/>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11" name="Rectangle 10">
            <a:extLst>
              <a:ext uri="{FF2B5EF4-FFF2-40B4-BE49-F238E27FC236}">
                <a16:creationId xmlns:a16="http://schemas.microsoft.com/office/drawing/2014/main" id="{6757F240-FB4B-C49A-F1E2-D693C93BEC3E}"/>
              </a:ext>
            </a:extLst>
          </p:cNvPr>
          <p:cNvSpPr/>
          <p:nvPr/>
        </p:nvSpPr>
        <p:spPr>
          <a:xfrm>
            <a:off x="228600" y="4479925"/>
            <a:ext cx="7162800" cy="2320702"/>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200" b="1" dirty="0">
                <a:latin typeface="Arial" panose="020B0604020202020204" pitchFamily="34" charset="0"/>
                <a:cs typeface="Arial" panose="020B0604020202020204" pitchFamily="34" charset="0"/>
              </a:rPr>
              <a:t>Connection Name </a:t>
            </a:r>
            <a:r>
              <a:rPr lang="en-US" sz="1200" dirty="0">
                <a:latin typeface="Arial" panose="020B0604020202020204" pitchFamily="34" charset="0"/>
                <a:cs typeface="Arial" panose="020B0604020202020204" pitchFamily="34" charset="0"/>
              </a:rPr>
              <a:t>→ Enter a unique name for this connection (e.g., </a:t>
            </a:r>
            <a:r>
              <a:rPr lang="en-US" sz="1200" b="1" dirty="0">
                <a:latin typeface="Arial" panose="020B0604020202020204" pitchFamily="34" charset="0"/>
                <a:cs typeface="Arial" panose="020B0604020202020204" pitchFamily="34" charset="0"/>
              </a:rPr>
              <a:t>RPADB_05 </a:t>
            </a:r>
            <a:r>
              <a:rPr lang="en-US" sz="1200" dirty="0">
                <a:latin typeface="Arial" panose="020B0604020202020204" pitchFamily="34" charset="0"/>
                <a:cs typeface="Arial" panose="020B0604020202020204" pitchFamily="34" charset="0"/>
              </a:rPr>
              <a:t>for ML</a:t>
            </a:r>
            <a:r>
              <a:rPr lang="en-US" sz="1200" b="1"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data).</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Description</a:t>
            </a:r>
            <a:r>
              <a:rPr lang="en-US" sz="1200" dirty="0">
                <a:latin typeface="Arial" panose="020B0604020202020204" pitchFamily="34" charset="0"/>
                <a:cs typeface="Arial" panose="020B0604020202020204" pitchFamily="34" charset="0"/>
              </a:rPr>
              <a:t> → Provide a short description of the connection (e.g., connection to </a:t>
            </a:r>
            <a:r>
              <a:rPr lang="en-US" sz="1200" b="1" dirty="0">
                <a:latin typeface="Arial" panose="020B0604020202020204" pitchFamily="34" charset="0"/>
                <a:cs typeface="Arial" panose="020B0604020202020204" pitchFamily="34" charset="0"/>
              </a:rPr>
              <a:t>RPADB_05</a:t>
            </a:r>
            <a:r>
              <a:rPr lang="en-US" sz="1200" dirty="0">
                <a:latin typeface="Arial" panose="020B0604020202020204" pitchFamily="34" charset="0"/>
                <a:cs typeface="Arial" panose="020B0604020202020204" pitchFamily="34" charset="0"/>
              </a:rPr>
              <a:t>).</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Encryption Type </a:t>
            </a:r>
            <a:r>
              <a:rPr lang="en-US" sz="1200" dirty="0">
                <a:latin typeface="Arial" panose="020B0604020202020204" pitchFamily="34" charset="0"/>
                <a:cs typeface="Arial" panose="020B0604020202020204" pitchFamily="34" charset="0"/>
              </a:rPr>
              <a:t>→ Select Mutual TLS.</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Client Credentials </a:t>
            </a:r>
            <a:r>
              <a:rPr lang="en-US" sz="1200" dirty="0">
                <a:latin typeface="Arial" panose="020B0604020202020204" pitchFamily="34" charset="0"/>
                <a:cs typeface="Arial" panose="020B0604020202020204" pitchFamily="34" charset="0"/>
              </a:rPr>
              <a:t>→ Upload the .zip wallet file that was previously downloaded from the Autonomous Database connection.</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Username</a:t>
            </a:r>
            <a:r>
              <a:rPr lang="en-US" sz="1200" dirty="0">
                <a:latin typeface="Arial" panose="020B0604020202020204" pitchFamily="34" charset="0"/>
                <a:cs typeface="Arial" panose="020B0604020202020204" pitchFamily="34" charset="0"/>
              </a:rPr>
              <a:t> → Enter the database username (e.g., </a:t>
            </a:r>
            <a:r>
              <a:rPr lang="en-US" sz="1200" b="1" dirty="0">
                <a:latin typeface="Arial" panose="020B0604020202020204" pitchFamily="34" charset="0"/>
                <a:cs typeface="Arial" panose="020B0604020202020204" pitchFamily="34" charset="0"/>
              </a:rPr>
              <a:t>ADMIN</a:t>
            </a:r>
            <a:r>
              <a:rPr lang="en-US" sz="1200" dirty="0">
                <a:latin typeface="Arial" panose="020B0604020202020204" pitchFamily="34" charset="0"/>
                <a:cs typeface="Arial" panose="020B0604020202020204" pitchFamily="34" charset="0"/>
              </a:rPr>
              <a:t>).</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Password </a:t>
            </a:r>
            <a:r>
              <a:rPr lang="en-US" sz="1200" dirty="0">
                <a:latin typeface="Arial" panose="020B0604020202020204" pitchFamily="34" charset="0"/>
                <a:cs typeface="Arial" panose="020B0604020202020204" pitchFamily="34" charset="0"/>
              </a:rPr>
              <a:t>→ Enter the corresponding database user password.</a:t>
            </a:r>
          </a:p>
          <a:p>
            <a:pPr marL="342900" indent="-342900">
              <a:lnSpc>
                <a:spcPct val="150000"/>
              </a:lnSpc>
              <a:buAutoNum type="arabicPeriod"/>
            </a:pPr>
            <a:r>
              <a:rPr lang="en-US" sz="1200" b="1" dirty="0">
                <a:latin typeface="Arial" panose="020B0604020202020204" pitchFamily="34" charset="0"/>
                <a:cs typeface="Arial" panose="020B0604020202020204" pitchFamily="34" charset="0"/>
              </a:rPr>
              <a:t>Service Name </a:t>
            </a:r>
            <a:r>
              <a:rPr lang="en-US" sz="1200" dirty="0">
                <a:latin typeface="Arial" panose="020B0604020202020204" pitchFamily="34" charset="0"/>
                <a:cs typeface="Arial" panose="020B0604020202020204" pitchFamily="34" charset="0"/>
              </a:rPr>
              <a:t>→ Specify the service name, for example </a:t>
            </a:r>
            <a:r>
              <a:rPr lang="en-US" sz="1200" b="1" dirty="0">
                <a:latin typeface="Arial" panose="020B0604020202020204" pitchFamily="34" charset="0"/>
                <a:cs typeface="Arial" panose="020B0604020202020204" pitchFamily="34" charset="0"/>
              </a:rPr>
              <a:t>rpadb05_high</a:t>
            </a:r>
            <a:r>
              <a:rPr lang="en-US" sz="1200" dirty="0">
                <a:latin typeface="Arial" panose="020B0604020202020204" pitchFamily="34" charset="0"/>
                <a:cs typeface="Arial" panose="020B0604020202020204" pitchFamily="34" charset="0"/>
              </a:rPr>
              <a:t>.</a:t>
            </a:r>
          </a:p>
        </p:txBody>
      </p:sp>
      <p:pic>
        <p:nvPicPr>
          <p:cNvPr id="12" name="OTag">
            <a:extLst>
              <a:ext uri="{FF2B5EF4-FFF2-40B4-BE49-F238E27FC236}">
                <a16:creationId xmlns:a16="http://schemas.microsoft.com/office/drawing/2014/main" id="{B0C9F8EA-B0EB-E144-7621-B0644AD28E48}"/>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39840"/>
            <a:ext cx="502920" cy="502920"/>
          </a:xfrm>
          <a:prstGeom prst="rect">
            <a:avLst/>
          </a:prstGeom>
        </p:spPr>
      </p:pic>
    </p:spTree>
    <p:extLst>
      <p:ext uri="{BB962C8B-B14F-4D97-AF65-F5344CB8AC3E}">
        <p14:creationId xmlns:p14="http://schemas.microsoft.com/office/powerpoint/2010/main" val="268544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08A1F-8DF1-8414-55C5-E8EAABB4D40B}"/>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1BD60EED-780A-B4CD-ACE8-9A6CD7D0A2DD}"/>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17EFCCD4-6F55-7E23-30FE-89E4B60A5407}"/>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pic>
        <p:nvPicPr>
          <p:cNvPr id="4" name="Picture 3" descr="A screenshot of a computer&#10;&#10;AI-generated content may be incorrect.">
            <a:extLst>
              <a:ext uri="{FF2B5EF4-FFF2-40B4-BE49-F238E27FC236}">
                <a16:creationId xmlns:a16="http://schemas.microsoft.com/office/drawing/2014/main" id="{6C638D8D-8F40-9568-6010-234611C4F9F8}"/>
              </a:ext>
            </a:extLst>
          </p:cNvPr>
          <p:cNvPicPr>
            <a:picLocks noChangeAspect="1"/>
          </p:cNvPicPr>
          <p:nvPr/>
        </p:nvPicPr>
        <p:blipFill>
          <a:blip r:embed="rId4"/>
          <a:stretch>
            <a:fillRect/>
          </a:stretch>
        </p:blipFill>
        <p:spPr>
          <a:xfrm>
            <a:off x="-187960" y="0"/>
            <a:ext cx="12344400" cy="6831107"/>
          </a:xfrm>
          <a:prstGeom prst="rect">
            <a:avLst/>
          </a:prstGeom>
        </p:spPr>
      </p:pic>
      <p:sp>
        <p:nvSpPr>
          <p:cNvPr id="9" name="Rectangle 8">
            <a:extLst>
              <a:ext uri="{FF2B5EF4-FFF2-40B4-BE49-F238E27FC236}">
                <a16:creationId xmlns:a16="http://schemas.microsoft.com/office/drawing/2014/main" id="{BAD28AE0-EDA1-EB6C-1FEF-804588736F10}"/>
              </a:ext>
            </a:extLst>
          </p:cNvPr>
          <p:cNvSpPr/>
          <p:nvPr/>
        </p:nvSpPr>
        <p:spPr>
          <a:xfrm>
            <a:off x="4495800" y="5334000"/>
            <a:ext cx="3657600" cy="94488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dirty="0">
                <a:latin typeface="Arial" panose="020B0604020202020204" pitchFamily="34" charset="0"/>
                <a:cs typeface="Arial" panose="020B0604020202020204" pitchFamily="34" charset="0"/>
              </a:rPr>
              <a:t>Data from RPADB_05 Compartment </a:t>
            </a:r>
            <a:r>
              <a:rPr lang="en-US" sz="1200" dirty="0" err="1">
                <a:latin typeface="Arial" panose="020B0604020202020204" pitchFamily="34" charset="0"/>
                <a:cs typeface="Arial" panose="020B0604020202020204" pitchFamily="34" charset="0"/>
              </a:rPr>
              <a:t>MLModels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2097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992EE-310F-92FA-1B97-1DD30B435FFD}"/>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449C6258-70DD-022F-8904-97179ADEEEC4}"/>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B62F05CC-2B44-6E10-A9D0-1A0ED1D73F0A}"/>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pic>
        <p:nvPicPr>
          <p:cNvPr id="2" name="Picture 1" descr="A screenshot of a computer&#10;&#10;AI-generated content may be incorrect.">
            <a:extLst>
              <a:ext uri="{FF2B5EF4-FFF2-40B4-BE49-F238E27FC236}">
                <a16:creationId xmlns:a16="http://schemas.microsoft.com/office/drawing/2014/main" id="{EDA2D282-2997-B8B3-2F21-E01641B9B931}"/>
              </a:ext>
            </a:extLst>
          </p:cNvPr>
          <p:cNvPicPr>
            <a:picLocks noChangeAspect="1"/>
          </p:cNvPicPr>
          <p:nvPr/>
        </p:nvPicPr>
        <p:blipFill>
          <a:blip r:embed="rId4"/>
          <a:srcRect t="4275"/>
          <a:stretch>
            <a:fillRect/>
          </a:stretch>
        </p:blipFill>
        <p:spPr>
          <a:xfrm>
            <a:off x="0" y="-47820"/>
            <a:ext cx="12192000" cy="6402900"/>
          </a:xfrm>
          <a:prstGeom prst="rect">
            <a:avLst/>
          </a:prstGeom>
        </p:spPr>
      </p:pic>
      <p:sp>
        <p:nvSpPr>
          <p:cNvPr id="4" name="Rectangle 3">
            <a:extLst>
              <a:ext uri="{FF2B5EF4-FFF2-40B4-BE49-F238E27FC236}">
                <a16:creationId xmlns:a16="http://schemas.microsoft.com/office/drawing/2014/main" id="{30A3E80C-2D84-A375-E1D9-6F33EA3640B6}"/>
              </a:ext>
            </a:extLst>
          </p:cNvPr>
          <p:cNvSpPr/>
          <p:nvPr/>
        </p:nvSpPr>
        <p:spPr>
          <a:xfrm>
            <a:off x="1752600" y="2133600"/>
            <a:ext cx="5638800" cy="13716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dirty="0"/>
              <a:t>In Oracle Analytics Cloud, use </a:t>
            </a:r>
            <a:r>
              <a:rPr lang="en-US" sz="1200" b="1" dirty="0"/>
              <a:t>Create Calculation</a:t>
            </a:r>
            <a:r>
              <a:rPr lang="en-US" sz="1200" dirty="0"/>
              <a:t> to add custom fields that extend your dataset. The new fields will appear under </a:t>
            </a:r>
            <a:r>
              <a:rPr lang="en-US" sz="1200" b="1" dirty="0"/>
              <a:t>My Calculations</a:t>
            </a:r>
            <a:r>
              <a:rPr lang="en-US" sz="1200" dirty="0"/>
              <a:t> and can be dragged into the </a:t>
            </a:r>
            <a:r>
              <a:rPr lang="en-US" sz="1200" b="1" dirty="0"/>
              <a:t>canvas</a:t>
            </a:r>
            <a:r>
              <a:rPr lang="en-US" sz="1200" dirty="0"/>
              <a:t> to build visualizations and support deeper analysis.</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4366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E150A-F00E-7CC0-8A92-8DC992C38DDC}"/>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B491A8DC-63C7-3729-D945-7A3FCDDE7ECA}"/>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5F1EFC14-EE5A-2809-39A9-08495EF6F56C}"/>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pic>
        <p:nvPicPr>
          <p:cNvPr id="5" name="Picture 4" descr="A screenshot of a computer&#10;&#10;AI-generated content may be incorrect.">
            <a:extLst>
              <a:ext uri="{FF2B5EF4-FFF2-40B4-BE49-F238E27FC236}">
                <a16:creationId xmlns:a16="http://schemas.microsoft.com/office/drawing/2014/main" id="{303001A1-D88A-1656-AE99-0DE64C64838E}"/>
              </a:ext>
            </a:extLst>
          </p:cNvPr>
          <p:cNvPicPr>
            <a:picLocks noChangeAspect="1"/>
          </p:cNvPicPr>
          <p:nvPr/>
        </p:nvPicPr>
        <p:blipFill>
          <a:blip r:embed="rId4"/>
          <a:stretch>
            <a:fillRect/>
          </a:stretch>
        </p:blipFill>
        <p:spPr>
          <a:xfrm>
            <a:off x="-38100" y="-8667"/>
            <a:ext cx="12268200" cy="6363747"/>
          </a:xfrm>
          <a:prstGeom prst="rect">
            <a:avLst/>
          </a:prstGeom>
        </p:spPr>
      </p:pic>
      <p:sp>
        <p:nvSpPr>
          <p:cNvPr id="6" name="Rectangle 5">
            <a:extLst>
              <a:ext uri="{FF2B5EF4-FFF2-40B4-BE49-F238E27FC236}">
                <a16:creationId xmlns:a16="http://schemas.microsoft.com/office/drawing/2014/main" id="{0D38896D-B6D8-CC4D-AE32-1FBE35F69949}"/>
              </a:ext>
            </a:extLst>
          </p:cNvPr>
          <p:cNvSpPr/>
          <p:nvPr/>
        </p:nvSpPr>
        <p:spPr>
          <a:xfrm>
            <a:off x="2286000" y="2971800"/>
            <a:ext cx="5638800" cy="13716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dirty="0">
                <a:latin typeface="Arial" panose="020B0604020202020204" pitchFamily="34" charset="0"/>
                <a:cs typeface="Arial" panose="020B0604020202020204" pitchFamily="34" charset="0"/>
              </a:rPr>
              <a:t>In the New Calculation dialog, enter a name for the calculation (e.g., DEMOGRAFI PASIEN). Then, define the formula using dataset fields and functions.</a:t>
            </a:r>
          </a:p>
        </p:txBody>
      </p:sp>
    </p:spTree>
    <p:extLst>
      <p:ext uri="{BB962C8B-B14F-4D97-AF65-F5344CB8AC3E}">
        <p14:creationId xmlns:p14="http://schemas.microsoft.com/office/powerpoint/2010/main" val="3726654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82904-0E01-37DC-FD71-8211BF4D6662}"/>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183243B5-5281-AE89-2D4A-0EA429DF0BD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94A37C0B-F31D-7914-F8EE-340CF5F0F593}"/>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pic>
        <p:nvPicPr>
          <p:cNvPr id="2" name="Picture 1" descr="A screenshot of a computer&#10;&#10;AI-generated content may be incorrect.">
            <a:extLst>
              <a:ext uri="{FF2B5EF4-FFF2-40B4-BE49-F238E27FC236}">
                <a16:creationId xmlns:a16="http://schemas.microsoft.com/office/drawing/2014/main" id="{14726544-7657-1115-838F-8AFF1ACA241E}"/>
              </a:ext>
            </a:extLst>
          </p:cNvPr>
          <p:cNvPicPr>
            <a:picLocks noChangeAspect="1"/>
          </p:cNvPicPr>
          <p:nvPr/>
        </p:nvPicPr>
        <p:blipFill>
          <a:blip r:embed="rId4"/>
          <a:stretch>
            <a:fillRect/>
          </a:stretch>
        </p:blipFill>
        <p:spPr>
          <a:xfrm>
            <a:off x="0" y="0"/>
            <a:ext cx="12192000" cy="6172200"/>
          </a:xfrm>
          <a:prstGeom prst="rect">
            <a:avLst/>
          </a:prstGeom>
        </p:spPr>
      </p:pic>
      <p:sp>
        <p:nvSpPr>
          <p:cNvPr id="8" name="Rectangle 7">
            <a:extLst>
              <a:ext uri="{FF2B5EF4-FFF2-40B4-BE49-F238E27FC236}">
                <a16:creationId xmlns:a16="http://schemas.microsoft.com/office/drawing/2014/main" id="{DE048084-660D-A192-38A5-1C0A65B8937A}"/>
              </a:ext>
            </a:extLst>
          </p:cNvPr>
          <p:cNvSpPr/>
          <p:nvPr/>
        </p:nvSpPr>
        <p:spPr>
          <a:xfrm>
            <a:off x="0" y="26894"/>
            <a:ext cx="9448800" cy="6831106"/>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9" name="Rectangle 8">
            <a:extLst>
              <a:ext uri="{FF2B5EF4-FFF2-40B4-BE49-F238E27FC236}">
                <a16:creationId xmlns:a16="http://schemas.microsoft.com/office/drawing/2014/main" id="{4C5BB65B-D6BE-D0D4-8107-4C9A9888DC3C}"/>
              </a:ext>
            </a:extLst>
          </p:cNvPr>
          <p:cNvSpPr/>
          <p:nvPr/>
        </p:nvSpPr>
        <p:spPr>
          <a:xfrm>
            <a:off x="2286000" y="1905000"/>
            <a:ext cx="6858000" cy="32766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latin typeface="Arial" panose="020B0604020202020204" pitchFamily="34" charset="0"/>
                <a:cs typeface="Arial" panose="020B0604020202020204" pitchFamily="34" charset="0"/>
              </a:rPr>
              <a:t>1. Go to the Oracle Analytics Cloud home page.</a:t>
            </a:r>
          </a:p>
          <a:p>
            <a:pPr>
              <a:lnSpc>
                <a:spcPct val="150000"/>
              </a:lnSpc>
            </a:pPr>
            <a:r>
              <a:rPr lang="en-US" sz="1400" dirty="0">
                <a:latin typeface="Arial" panose="020B0604020202020204" pitchFamily="34" charset="0"/>
                <a:cs typeface="Arial" panose="020B0604020202020204" pitchFamily="34" charset="0"/>
              </a:rPr>
              <a:t>2. Click Create on the top-right corner.</a:t>
            </a:r>
          </a:p>
          <a:p>
            <a:pPr>
              <a:lnSpc>
                <a:spcPct val="150000"/>
              </a:lnSpc>
            </a:pPr>
            <a:r>
              <a:rPr lang="en-US" sz="1400" dirty="0">
                <a:latin typeface="Arial" panose="020B0604020202020204" pitchFamily="34" charset="0"/>
                <a:cs typeface="Arial" panose="020B0604020202020204" pitchFamily="34" charset="0"/>
              </a:rPr>
              <a:t>3. Select Data Flow from the dropdown menu.</a:t>
            </a:r>
          </a:p>
          <a:p>
            <a:pPr>
              <a:lnSpc>
                <a:spcPct val="150000"/>
              </a:lnSpc>
            </a:pP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Use the Data Flow to:</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Add and prepare datasets.</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Apply transformations (cleaning, joining, filtering, etc.).</a:t>
            </a:r>
          </a:p>
          <a:p>
            <a:pPr marL="285750" indent="-285750">
              <a:lnSpc>
                <a:spcPct val="150000"/>
              </a:lnSpc>
              <a:buFont typeface="Arial" panose="020B0604020202020204" pitchFamily="34" charset="0"/>
              <a:buChar char="•"/>
            </a:pPr>
            <a:r>
              <a:rPr lang="en-US" sz="1400" dirty="0">
                <a:latin typeface="Arial" panose="020B0604020202020204" pitchFamily="34" charset="0"/>
                <a:cs typeface="Arial" panose="020B0604020202020204" pitchFamily="34" charset="0"/>
              </a:rPr>
              <a:t>Add machine learning steps such as classification, regression, or </a:t>
            </a:r>
            <a:r>
              <a:rPr lang="en-US" sz="1400" dirty="0" err="1">
                <a:latin typeface="Arial" panose="020B0604020202020204" pitchFamily="34" charset="0"/>
                <a:cs typeface="Arial" panose="020B0604020202020204" pitchFamily="34" charset="0"/>
              </a:rPr>
              <a:t>clustering.Save</a:t>
            </a:r>
            <a:r>
              <a:rPr lang="en-US" sz="1400" dirty="0">
                <a:latin typeface="Arial" panose="020B0604020202020204" pitchFamily="34" charset="0"/>
                <a:cs typeface="Arial" panose="020B0604020202020204" pitchFamily="34" charset="0"/>
              </a:rPr>
              <a:t> the Data Flow to proceed with model training.</a:t>
            </a:r>
          </a:p>
        </p:txBody>
      </p:sp>
    </p:spTree>
    <p:extLst>
      <p:ext uri="{BB962C8B-B14F-4D97-AF65-F5344CB8AC3E}">
        <p14:creationId xmlns:p14="http://schemas.microsoft.com/office/powerpoint/2010/main" val="2352958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D106-F516-607C-831E-3D84A79E4834}"/>
            </a:ext>
          </a:extLst>
        </p:cNvPr>
        <p:cNvGrpSpPr/>
        <p:nvPr/>
      </p:nvGrpSpPr>
      <p:grpSpPr>
        <a:xfrm>
          <a:off x="0" y="0"/>
          <a:ext cx="0" cy="0"/>
          <a:chOff x="0" y="0"/>
          <a:chExt cx="0" cy="0"/>
        </a:xfrm>
      </p:grpSpPr>
      <p:pic>
        <p:nvPicPr>
          <p:cNvPr id="3" name="OTag">
            <a:extLst>
              <a:ext uri="{FF2B5EF4-FFF2-40B4-BE49-F238E27FC236}">
                <a16:creationId xmlns:a16="http://schemas.microsoft.com/office/drawing/2014/main" id="{96BD2889-D443-7D35-3944-64C26D808BD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C00F7220-684B-72E5-122D-B3BFC15F0A59}"/>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grpSp>
        <p:nvGrpSpPr>
          <p:cNvPr id="10" name="Group 9">
            <a:extLst>
              <a:ext uri="{FF2B5EF4-FFF2-40B4-BE49-F238E27FC236}">
                <a16:creationId xmlns:a16="http://schemas.microsoft.com/office/drawing/2014/main" id="{A8D20086-30F8-0782-0FB4-4114D4760E54}"/>
              </a:ext>
            </a:extLst>
          </p:cNvPr>
          <p:cNvGrpSpPr/>
          <p:nvPr/>
        </p:nvGrpSpPr>
        <p:grpSpPr>
          <a:xfrm>
            <a:off x="0" y="0"/>
            <a:ext cx="12192000" cy="6355080"/>
            <a:chOff x="0" y="0"/>
            <a:chExt cx="12192000" cy="6355080"/>
          </a:xfrm>
        </p:grpSpPr>
        <p:pic>
          <p:nvPicPr>
            <p:cNvPr id="2" name="Picture 1">
              <a:extLst>
                <a:ext uri="{FF2B5EF4-FFF2-40B4-BE49-F238E27FC236}">
                  <a16:creationId xmlns:a16="http://schemas.microsoft.com/office/drawing/2014/main" id="{0D38D2B6-3AD9-6911-3C6D-6343A96141AB}"/>
                </a:ext>
              </a:extLst>
            </p:cNvPr>
            <p:cNvPicPr>
              <a:picLocks noChangeAspect="1"/>
            </p:cNvPicPr>
            <p:nvPr/>
          </p:nvPicPr>
          <p:blipFill>
            <a:blip r:embed="rId4"/>
            <a:stretch>
              <a:fillRect/>
            </a:stretch>
          </p:blipFill>
          <p:spPr>
            <a:xfrm>
              <a:off x="0" y="0"/>
              <a:ext cx="12192000" cy="6355080"/>
            </a:xfrm>
            <a:prstGeom prst="rect">
              <a:avLst/>
            </a:prstGeom>
          </p:spPr>
        </p:pic>
        <p:sp>
          <p:nvSpPr>
            <p:cNvPr id="4" name="Rectangle 3">
              <a:extLst>
                <a:ext uri="{FF2B5EF4-FFF2-40B4-BE49-F238E27FC236}">
                  <a16:creationId xmlns:a16="http://schemas.microsoft.com/office/drawing/2014/main" id="{869EC408-C17F-1E7F-4ACF-BE0E2AE2E797}"/>
                </a:ext>
              </a:extLst>
            </p:cNvPr>
            <p:cNvSpPr/>
            <p:nvPr/>
          </p:nvSpPr>
          <p:spPr>
            <a:xfrm>
              <a:off x="4648200" y="609600"/>
              <a:ext cx="914400" cy="609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F0FF0C3-0DD8-95AE-3870-E72144F0F0B2}"/>
                </a:ext>
              </a:extLst>
            </p:cNvPr>
            <p:cNvSpPr/>
            <p:nvPr/>
          </p:nvSpPr>
          <p:spPr>
            <a:xfrm>
              <a:off x="76200" y="3657600"/>
              <a:ext cx="1524000" cy="2590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E7A9E4-705F-E6BE-E487-58CA92F1EA6A}"/>
                </a:ext>
              </a:extLst>
            </p:cNvPr>
            <p:cNvPicPr>
              <a:picLocks noChangeAspect="1"/>
            </p:cNvPicPr>
            <p:nvPr/>
          </p:nvPicPr>
          <p:blipFill>
            <a:blip r:embed="rId5"/>
            <a:stretch>
              <a:fillRect/>
            </a:stretch>
          </p:blipFill>
          <p:spPr>
            <a:xfrm>
              <a:off x="6335981" y="4789149"/>
              <a:ext cx="1120237" cy="480102"/>
            </a:xfrm>
            <a:prstGeom prst="rect">
              <a:avLst/>
            </a:prstGeom>
          </p:spPr>
        </p:pic>
      </p:grpSp>
    </p:spTree>
    <p:extLst>
      <p:ext uri="{BB962C8B-B14F-4D97-AF65-F5344CB8AC3E}">
        <p14:creationId xmlns:p14="http://schemas.microsoft.com/office/powerpoint/2010/main" val="1011143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83A54-D172-6216-F8E7-B230A12088C6}"/>
            </a:ext>
          </a:extLst>
        </p:cNvPr>
        <p:cNvGrpSpPr/>
        <p:nvPr/>
      </p:nvGrpSpPr>
      <p:grpSpPr>
        <a:xfrm>
          <a:off x="0" y="0"/>
          <a:ext cx="0" cy="0"/>
          <a:chOff x="0" y="0"/>
          <a:chExt cx="0" cy="0"/>
        </a:xfrm>
      </p:grpSpPr>
      <p:pic>
        <p:nvPicPr>
          <p:cNvPr id="8" name="OTag">
            <a:extLst>
              <a:ext uri="{FF2B5EF4-FFF2-40B4-BE49-F238E27FC236}">
                <a16:creationId xmlns:a16="http://schemas.microsoft.com/office/drawing/2014/main" id="{2842A485-23AD-D1E6-F777-D007DAD1EF71}"/>
              </a:ext>
              <a:ext uri="{C183D7F6-B498-43B3-948B-1728B52AA6E4}">
                <adec:decorative xmlns:adec="http://schemas.microsoft.com/office/drawing/2017/decorative" val="0"/>
              </a:ext>
            </a:extLst>
          </p:cNvPr>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Placeholder 2">
            <a:extLst>
              <a:ext uri="{FF2B5EF4-FFF2-40B4-BE49-F238E27FC236}">
                <a16:creationId xmlns:a16="http://schemas.microsoft.com/office/drawing/2014/main" id="{0D1154D7-A708-70FA-162E-66FAE34652C6}"/>
              </a:ext>
            </a:extLst>
          </p:cNvPr>
          <p:cNvSpPr>
            <a:spLocks noGrp="1"/>
          </p:cNvSpPr>
          <p:nvPr>
            <p:ph type="ftr" sz="quarter" idx="11"/>
          </p:nvPr>
        </p:nvSpPr>
        <p:spPr>
          <a:xfrm>
            <a:off x="359586" y="6465981"/>
            <a:ext cx="5745379" cy="365125"/>
          </a:xfrm>
        </p:spPr>
        <p:txBody>
          <a:bodyPr/>
          <a:lstStyle/>
          <a:p>
            <a:r>
              <a:rPr lang="en-US" dirty="0"/>
              <a:t>Copyright © 2025, Oracle and KEMENKES - Confidential</a:t>
            </a:r>
          </a:p>
        </p:txBody>
      </p:sp>
      <p:sp>
        <p:nvSpPr>
          <p:cNvPr id="2" name="Text Placeholder 2">
            <a:extLst>
              <a:ext uri="{FF2B5EF4-FFF2-40B4-BE49-F238E27FC236}">
                <a16:creationId xmlns:a16="http://schemas.microsoft.com/office/drawing/2014/main" id="{BC40EF99-BEC3-FF95-8A4B-6F96F1AD7745}"/>
              </a:ext>
            </a:extLst>
          </p:cNvPr>
          <p:cNvSpPr txBox="1">
            <a:spLocks/>
          </p:cNvSpPr>
          <p:nvPr/>
        </p:nvSpPr>
        <p:spPr>
          <a:xfrm>
            <a:off x="1143000" y="914400"/>
            <a:ext cx="5867400" cy="431888"/>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i="1" dirty="0">
                <a:solidFill>
                  <a:srgbClr val="FF0000"/>
                </a:solidFill>
              </a:rPr>
              <a:t>Outline</a:t>
            </a:r>
          </a:p>
        </p:txBody>
      </p:sp>
      <p:grpSp>
        <p:nvGrpSpPr>
          <p:cNvPr id="3" name="Group 2">
            <a:extLst>
              <a:ext uri="{FF2B5EF4-FFF2-40B4-BE49-F238E27FC236}">
                <a16:creationId xmlns:a16="http://schemas.microsoft.com/office/drawing/2014/main" id="{541AAF3D-DAD7-3398-7EFC-AE91CA5AA33E}"/>
              </a:ext>
            </a:extLst>
          </p:cNvPr>
          <p:cNvGrpSpPr/>
          <p:nvPr>
            <p:custDataLst>
              <p:tags r:id="rId1"/>
            </p:custDataLst>
          </p:nvPr>
        </p:nvGrpSpPr>
        <p:grpSpPr>
          <a:xfrm>
            <a:off x="1143000" y="1580862"/>
            <a:ext cx="6095999" cy="431888"/>
            <a:chOff x="731683" y="1705997"/>
            <a:chExt cx="6097587" cy="432000"/>
          </a:xfrm>
        </p:grpSpPr>
        <p:sp>
          <p:nvSpPr>
            <p:cNvPr id="4" name="Rectangle: Rounded Corners 3">
              <a:extLst>
                <a:ext uri="{FF2B5EF4-FFF2-40B4-BE49-F238E27FC236}">
                  <a16:creationId xmlns:a16="http://schemas.microsoft.com/office/drawing/2014/main" id="{B17306E1-9DC9-D0E7-4930-5042465D2626}"/>
                </a:ext>
              </a:extLst>
            </p:cNvPr>
            <p:cNvSpPr/>
            <p:nvPr>
              <p:custDataLst>
                <p:tags r:id="rId12"/>
              </p:custDataLst>
            </p:nvPr>
          </p:nvSpPr>
          <p:spPr>
            <a:xfrm>
              <a:off x="762000" y="1705997"/>
              <a:ext cx="6067270" cy="432000"/>
            </a:xfrm>
            <a:prstGeom prst="roundRect">
              <a:avLst>
                <a:gd name="adj" fmla="val 50000"/>
              </a:avLst>
            </a:prstGeom>
            <a:solidFill>
              <a:srgbClr val="99C2A6"/>
            </a:solidFill>
            <a:effectLst/>
          </p:spPr>
          <p:style>
            <a:lnRef idx="0">
              <a:schemeClr val="accent4"/>
            </a:lnRef>
            <a:fillRef idx="3">
              <a:schemeClr val="accent4"/>
            </a:fillRef>
            <a:effectRef idx="3">
              <a:schemeClr val="accent4"/>
            </a:effectRef>
            <a:fontRef idx="minor">
              <a:schemeClr val="lt1"/>
            </a:fontRef>
          </p:style>
          <p:txBody>
            <a:bodyPr rtlCol="0" anchor="ctr"/>
            <a:lstStyle/>
            <a:p>
              <a:pPr marL="395881" lvl="0" defTabSz="914126">
                <a:defRPr/>
              </a:pPr>
              <a:r>
                <a:rPr lang="en-AU" sz="1600" b="1" dirty="0">
                  <a:solidFill>
                    <a:srgbClr val="FCFBFA"/>
                  </a:solidFill>
                  <a:cs typeface="Arial"/>
                </a:rPr>
                <a:t>Create Instance</a:t>
              </a:r>
              <a:endParaRPr lang="en-AU" sz="1600" b="1" dirty="0">
                <a:solidFill>
                  <a:schemeClr val="bg1"/>
                </a:solidFill>
                <a:cs typeface="Arial"/>
              </a:endParaRPr>
            </a:p>
          </p:txBody>
        </p:sp>
        <p:sp>
          <p:nvSpPr>
            <p:cNvPr id="5" name="Oval 4">
              <a:extLst>
                <a:ext uri="{FF2B5EF4-FFF2-40B4-BE49-F238E27FC236}">
                  <a16:creationId xmlns:a16="http://schemas.microsoft.com/office/drawing/2014/main" id="{133232AC-99B5-3886-B60F-246B7F3E3A1B}"/>
                </a:ext>
              </a:extLst>
            </p:cNvPr>
            <p:cNvSpPr/>
            <p:nvPr>
              <p:custDataLst>
                <p:tags r:id="rId13"/>
              </p:custDataLst>
            </p:nvPr>
          </p:nvSpPr>
          <p:spPr>
            <a:xfrm>
              <a:off x="731683" y="1705997"/>
              <a:ext cx="432000" cy="432000"/>
            </a:xfrm>
            <a:prstGeom prst="ellipse">
              <a:avLst/>
            </a:prstGeom>
            <a:solidFill>
              <a:srgbClr val="2C596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rgbClr val="FCFBFA"/>
                  </a:solidFill>
                  <a:effectLst/>
                  <a:uLnTx/>
                  <a:uFillTx/>
                  <a:latin typeface="Oracle Sans Tab"/>
                  <a:cs typeface="Arial"/>
                </a:rPr>
                <a:t>1</a:t>
              </a:r>
            </a:p>
          </p:txBody>
        </p:sp>
      </p:grpSp>
      <p:grpSp>
        <p:nvGrpSpPr>
          <p:cNvPr id="15" name="Group 14">
            <a:extLst>
              <a:ext uri="{FF2B5EF4-FFF2-40B4-BE49-F238E27FC236}">
                <a16:creationId xmlns:a16="http://schemas.microsoft.com/office/drawing/2014/main" id="{E89FD138-374C-697D-BD04-D34A99DC86DF}"/>
              </a:ext>
            </a:extLst>
          </p:cNvPr>
          <p:cNvGrpSpPr/>
          <p:nvPr>
            <p:custDataLst>
              <p:tags r:id="rId2"/>
            </p:custDataLst>
          </p:nvPr>
        </p:nvGrpSpPr>
        <p:grpSpPr>
          <a:xfrm>
            <a:off x="1141610" y="2176302"/>
            <a:ext cx="6097389" cy="431888"/>
            <a:chOff x="731683" y="1705997"/>
            <a:chExt cx="6098978" cy="432000"/>
          </a:xfrm>
          <a:solidFill>
            <a:srgbClr val="41817E"/>
          </a:solidFill>
        </p:grpSpPr>
        <p:sp>
          <p:nvSpPr>
            <p:cNvPr id="16" name="Rectangle: Rounded Corners 60">
              <a:extLst>
                <a:ext uri="{FF2B5EF4-FFF2-40B4-BE49-F238E27FC236}">
                  <a16:creationId xmlns:a16="http://schemas.microsoft.com/office/drawing/2014/main" id="{221D1356-EF2A-DD79-7BC9-25548B850C40}"/>
                </a:ext>
              </a:extLst>
            </p:cNvPr>
            <p:cNvSpPr/>
            <p:nvPr>
              <p:custDataLst>
                <p:tags r:id="rId10"/>
              </p:custDataLst>
            </p:nvPr>
          </p:nvSpPr>
          <p:spPr>
            <a:xfrm>
              <a:off x="761999" y="1705997"/>
              <a:ext cx="6068662" cy="432000"/>
            </a:xfrm>
            <a:prstGeom prst="roundRect">
              <a:avLst>
                <a:gd name="adj" fmla="val 50000"/>
              </a:avLst>
            </a:prstGeom>
            <a:solidFill>
              <a:srgbClr val="99C2A6"/>
            </a:solidFill>
            <a:effectLst/>
          </p:spPr>
          <p:style>
            <a:lnRef idx="0">
              <a:schemeClr val="accent4"/>
            </a:lnRef>
            <a:fillRef idx="3">
              <a:schemeClr val="accent4"/>
            </a:fillRef>
            <a:effectRef idx="3">
              <a:schemeClr val="accent4"/>
            </a:effectRef>
            <a:fontRef idx="minor">
              <a:schemeClr val="lt1"/>
            </a:fontRef>
          </p:style>
          <p:txBody>
            <a:bodyPr rtlCol="0" anchor="ctr"/>
            <a:lstStyle/>
            <a:p>
              <a:pPr marL="395881" lvl="0" defTabSz="914126">
                <a:defRPr/>
              </a:pPr>
              <a:r>
                <a:rPr lang="en-AU" sz="1600" b="1" dirty="0">
                  <a:solidFill>
                    <a:srgbClr val="FCFBFA"/>
                  </a:solidFill>
                  <a:cs typeface="Arial"/>
                </a:rPr>
                <a:t>Connect to Autonomous Database 23ai</a:t>
              </a:r>
              <a:endParaRPr lang="en-AU" sz="1600" b="1" dirty="0">
                <a:solidFill>
                  <a:schemeClr val="bg1"/>
                </a:solidFill>
                <a:cs typeface="Arial"/>
              </a:endParaRPr>
            </a:p>
          </p:txBody>
        </p:sp>
        <p:sp>
          <p:nvSpPr>
            <p:cNvPr id="17" name="Oval 16">
              <a:extLst>
                <a:ext uri="{FF2B5EF4-FFF2-40B4-BE49-F238E27FC236}">
                  <a16:creationId xmlns:a16="http://schemas.microsoft.com/office/drawing/2014/main" id="{89122F18-78F4-51B9-3963-15064F092F61}"/>
                </a:ext>
              </a:extLst>
            </p:cNvPr>
            <p:cNvSpPr/>
            <p:nvPr>
              <p:custDataLst>
                <p:tags r:id="rId11"/>
              </p:custDataLst>
            </p:nvPr>
          </p:nvSpPr>
          <p:spPr>
            <a:xfrm>
              <a:off x="731683" y="1705997"/>
              <a:ext cx="432000" cy="432000"/>
            </a:xfrm>
            <a:prstGeom prst="ellipse">
              <a:avLst/>
            </a:prstGeom>
            <a:solidFill>
              <a:srgbClr val="2C596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a:ln>
                    <a:noFill/>
                  </a:ln>
                  <a:solidFill>
                    <a:srgbClr val="FCFBFA"/>
                  </a:solidFill>
                  <a:effectLst/>
                  <a:uLnTx/>
                  <a:uFillTx/>
                  <a:latin typeface="Oracle Sans Tab"/>
                  <a:cs typeface="Arial"/>
                </a:rPr>
                <a:t>2</a:t>
              </a:r>
            </a:p>
          </p:txBody>
        </p:sp>
      </p:grpSp>
      <p:grpSp>
        <p:nvGrpSpPr>
          <p:cNvPr id="6" name="Group 5">
            <a:extLst>
              <a:ext uri="{FF2B5EF4-FFF2-40B4-BE49-F238E27FC236}">
                <a16:creationId xmlns:a16="http://schemas.microsoft.com/office/drawing/2014/main" id="{CD523A32-DB17-1F59-B17D-0A75C7E0F816}"/>
              </a:ext>
            </a:extLst>
          </p:cNvPr>
          <p:cNvGrpSpPr/>
          <p:nvPr>
            <p:custDataLst>
              <p:tags r:id="rId3"/>
            </p:custDataLst>
          </p:nvPr>
        </p:nvGrpSpPr>
        <p:grpSpPr>
          <a:xfrm>
            <a:off x="1141610" y="2761678"/>
            <a:ext cx="6097389" cy="431888"/>
            <a:chOff x="731683" y="1705997"/>
            <a:chExt cx="6098978" cy="432000"/>
          </a:xfrm>
          <a:solidFill>
            <a:srgbClr val="41817E"/>
          </a:solidFill>
        </p:grpSpPr>
        <p:sp>
          <p:nvSpPr>
            <p:cNvPr id="7" name="Rectangle: Rounded Corners 60">
              <a:extLst>
                <a:ext uri="{FF2B5EF4-FFF2-40B4-BE49-F238E27FC236}">
                  <a16:creationId xmlns:a16="http://schemas.microsoft.com/office/drawing/2014/main" id="{3A47DD85-5165-8032-1DD1-F9F1E2225A6C}"/>
                </a:ext>
              </a:extLst>
            </p:cNvPr>
            <p:cNvSpPr/>
            <p:nvPr>
              <p:custDataLst>
                <p:tags r:id="rId8"/>
              </p:custDataLst>
            </p:nvPr>
          </p:nvSpPr>
          <p:spPr>
            <a:xfrm>
              <a:off x="761999" y="1705997"/>
              <a:ext cx="6068662" cy="432000"/>
            </a:xfrm>
            <a:prstGeom prst="roundRect">
              <a:avLst>
                <a:gd name="adj" fmla="val 50000"/>
              </a:avLst>
            </a:prstGeom>
            <a:solidFill>
              <a:srgbClr val="99C2A6"/>
            </a:solidFill>
            <a:effectLst/>
          </p:spPr>
          <p:style>
            <a:lnRef idx="0">
              <a:schemeClr val="accent4"/>
            </a:lnRef>
            <a:fillRef idx="3">
              <a:schemeClr val="accent4"/>
            </a:fillRef>
            <a:effectRef idx="3">
              <a:schemeClr val="accent4"/>
            </a:effectRef>
            <a:fontRef idx="minor">
              <a:schemeClr val="lt1"/>
            </a:fontRef>
          </p:style>
          <p:txBody>
            <a:bodyPr rtlCol="0" anchor="ctr"/>
            <a:lstStyle/>
            <a:p>
              <a:pPr marL="395881" defTabSz="914126">
                <a:defRPr/>
              </a:pPr>
              <a:r>
                <a:rPr lang="en-AU" sz="1600" b="1" dirty="0">
                  <a:solidFill>
                    <a:srgbClr val="FCFBFA"/>
                  </a:solidFill>
                  <a:cs typeface="Arial"/>
                </a:rPr>
                <a:t>Create Machine Learning Model</a:t>
              </a:r>
            </a:p>
          </p:txBody>
        </p:sp>
        <p:sp>
          <p:nvSpPr>
            <p:cNvPr id="9" name="Oval 8">
              <a:extLst>
                <a:ext uri="{FF2B5EF4-FFF2-40B4-BE49-F238E27FC236}">
                  <a16:creationId xmlns:a16="http://schemas.microsoft.com/office/drawing/2014/main" id="{069E2169-51D8-6A67-F95A-5B6E58E21D2B}"/>
                </a:ext>
              </a:extLst>
            </p:cNvPr>
            <p:cNvSpPr/>
            <p:nvPr>
              <p:custDataLst>
                <p:tags r:id="rId9"/>
              </p:custDataLst>
            </p:nvPr>
          </p:nvSpPr>
          <p:spPr>
            <a:xfrm>
              <a:off x="731683" y="1705997"/>
              <a:ext cx="432000" cy="432000"/>
            </a:xfrm>
            <a:prstGeom prst="ellipse">
              <a:avLst/>
            </a:prstGeom>
            <a:solidFill>
              <a:srgbClr val="2C596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AU" sz="1600" b="1" dirty="0">
                  <a:solidFill>
                    <a:srgbClr val="FCFBFA"/>
                  </a:solidFill>
                  <a:latin typeface="Oracle Sans Tab"/>
                  <a:cs typeface="Arial"/>
                </a:rPr>
                <a:t>3</a:t>
              </a:r>
              <a:endParaRPr kumimoji="0" lang="en-AU" sz="1600" b="1" i="0" u="none" strike="noStrike" kern="1200" cap="none" spc="0" normalizeH="0" baseline="0" noProof="0" dirty="0">
                <a:ln>
                  <a:noFill/>
                </a:ln>
                <a:solidFill>
                  <a:srgbClr val="FCFBFA"/>
                </a:solidFill>
                <a:effectLst/>
                <a:uLnTx/>
                <a:uFillTx/>
                <a:latin typeface="Oracle Sans Tab"/>
                <a:cs typeface="Arial"/>
              </a:endParaRPr>
            </a:p>
          </p:txBody>
        </p:sp>
      </p:grpSp>
      <p:sp>
        <p:nvSpPr>
          <p:cNvPr id="10" name="Rectangle: Rounded Corners 60">
            <a:extLst>
              <a:ext uri="{FF2B5EF4-FFF2-40B4-BE49-F238E27FC236}">
                <a16:creationId xmlns:a16="http://schemas.microsoft.com/office/drawing/2014/main" id="{CF9BEA6B-FC6C-21D2-D9E3-A6558C5A5982}"/>
              </a:ext>
            </a:extLst>
          </p:cNvPr>
          <p:cNvSpPr/>
          <p:nvPr>
            <p:custDataLst>
              <p:tags r:id="rId4"/>
            </p:custDataLst>
          </p:nvPr>
        </p:nvSpPr>
        <p:spPr>
          <a:xfrm>
            <a:off x="1141610" y="3408872"/>
            <a:ext cx="6067081" cy="431888"/>
          </a:xfrm>
          <a:prstGeom prst="roundRect">
            <a:avLst>
              <a:gd name="adj" fmla="val 50000"/>
            </a:avLst>
          </a:prstGeom>
          <a:solidFill>
            <a:srgbClr val="99C2A6"/>
          </a:solidFill>
          <a:effectLst/>
        </p:spPr>
        <p:style>
          <a:lnRef idx="0">
            <a:schemeClr val="accent4"/>
          </a:lnRef>
          <a:fillRef idx="3">
            <a:schemeClr val="accent4"/>
          </a:fillRef>
          <a:effectRef idx="3">
            <a:schemeClr val="accent4"/>
          </a:effectRef>
          <a:fontRef idx="minor">
            <a:schemeClr val="lt1"/>
          </a:fontRef>
        </p:style>
        <p:txBody>
          <a:bodyPr rtlCol="0" anchor="ctr"/>
          <a:lstStyle/>
          <a:p>
            <a:pPr marL="395881" defTabSz="914126">
              <a:defRPr/>
            </a:pPr>
            <a:r>
              <a:rPr lang="en-AU" sz="1600" b="1" dirty="0">
                <a:solidFill>
                  <a:srgbClr val="FCFBFA"/>
                </a:solidFill>
                <a:cs typeface="Arial"/>
              </a:rPr>
              <a:t>Sharing Model</a:t>
            </a:r>
          </a:p>
        </p:txBody>
      </p:sp>
      <p:sp>
        <p:nvSpPr>
          <p:cNvPr id="11" name="Oval 10">
            <a:extLst>
              <a:ext uri="{FF2B5EF4-FFF2-40B4-BE49-F238E27FC236}">
                <a16:creationId xmlns:a16="http://schemas.microsoft.com/office/drawing/2014/main" id="{2D89A9AB-F168-D6ED-B349-5E73629569FA}"/>
              </a:ext>
            </a:extLst>
          </p:cNvPr>
          <p:cNvSpPr/>
          <p:nvPr>
            <p:custDataLst>
              <p:tags r:id="rId5"/>
            </p:custDataLst>
          </p:nvPr>
        </p:nvSpPr>
        <p:spPr>
          <a:xfrm>
            <a:off x="1141609" y="3401754"/>
            <a:ext cx="431887" cy="431888"/>
          </a:xfrm>
          <a:prstGeom prst="ellipse">
            <a:avLst/>
          </a:prstGeom>
          <a:solidFill>
            <a:srgbClr val="2C596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lang="en-AU" sz="1600" b="1" dirty="0">
                <a:solidFill>
                  <a:srgbClr val="FCFBFA"/>
                </a:solidFill>
                <a:latin typeface="Oracle Sans Tab"/>
                <a:cs typeface="Arial"/>
              </a:rPr>
              <a:t>4</a:t>
            </a:r>
            <a:endParaRPr kumimoji="0" lang="en-AU" sz="1600" b="1" i="0" u="none" strike="noStrike" kern="1200" cap="none" spc="0" normalizeH="0" baseline="0" noProof="0" dirty="0">
              <a:ln>
                <a:noFill/>
              </a:ln>
              <a:solidFill>
                <a:srgbClr val="FCFBFA"/>
              </a:solidFill>
              <a:effectLst/>
              <a:uLnTx/>
              <a:uFillTx/>
              <a:latin typeface="Oracle Sans Tab"/>
              <a:cs typeface="Arial"/>
            </a:endParaRPr>
          </a:p>
        </p:txBody>
      </p:sp>
      <p:sp>
        <p:nvSpPr>
          <p:cNvPr id="12" name="Rectangle: Rounded Corners 60">
            <a:extLst>
              <a:ext uri="{FF2B5EF4-FFF2-40B4-BE49-F238E27FC236}">
                <a16:creationId xmlns:a16="http://schemas.microsoft.com/office/drawing/2014/main" id="{CE700B54-A0D3-8307-9849-1AF0CA813577}"/>
              </a:ext>
            </a:extLst>
          </p:cNvPr>
          <p:cNvSpPr/>
          <p:nvPr>
            <p:custDataLst>
              <p:tags r:id="rId6"/>
            </p:custDataLst>
          </p:nvPr>
        </p:nvSpPr>
        <p:spPr>
          <a:xfrm>
            <a:off x="1141609" y="3990483"/>
            <a:ext cx="6067081" cy="431888"/>
          </a:xfrm>
          <a:prstGeom prst="roundRect">
            <a:avLst>
              <a:gd name="adj" fmla="val 50000"/>
            </a:avLst>
          </a:prstGeom>
          <a:solidFill>
            <a:srgbClr val="99C2A6"/>
          </a:solidFill>
          <a:effectLst/>
        </p:spPr>
        <p:style>
          <a:lnRef idx="0">
            <a:schemeClr val="accent4"/>
          </a:lnRef>
          <a:fillRef idx="3">
            <a:schemeClr val="accent4"/>
          </a:fillRef>
          <a:effectRef idx="3">
            <a:schemeClr val="accent4"/>
          </a:effectRef>
          <a:fontRef idx="minor">
            <a:schemeClr val="lt1"/>
          </a:fontRef>
        </p:style>
        <p:txBody>
          <a:bodyPr rtlCol="0" anchor="ctr"/>
          <a:lstStyle/>
          <a:p>
            <a:pPr marL="395881" defTabSz="914126">
              <a:defRPr/>
            </a:pPr>
            <a:r>
              <a:rPr lang="en-AU" sz="1600" b="1" dirty="0">
                <a:solidFill>
                  <a:srgbClr val="FCFBFA"/>
                </a:solidFill>
                <a:cs typeface="Arial"/>
              </a:rPr>
              <a:t>Chat with Data Visualization</a:t>
            </a:r>
          </a:p>
        </p:txBody>
      </p:sp>
      <p:sp>
        <p:nvSpPr>
          <p:cNvPr id="13" name="Oval 12">
            <a:extLst>
              <a:ext uri="{FF2B5EF4-FFF2-40B4-BE49-F238E27FC236}">
                <a16:creationId xmlns:a16="http://schemas.microsoft.com/office/drawing/2014/main" id="{CE40D18C-4425-0634-03DF-D1EBE72B17D0}"/>
              </a:ext>
            </a:extLst>
          </p:cNvPr>
          <p:cNvSpPr/>
          <p:nvPr>
            <p:custDataLst>
              <p:tags r:id="rId7"/>
            </p:custDataLst>
          </p:nvPr>
        </p:nvSpPr>
        <p:spPr>
          <a:xfrm>
            <a:off x="1141608" y="3983365"/>
            <a:ext cx="431887" cy="431888"/>
          </a:xfrm>
          <a:prstGeom prst="ellipse">
            <a:avLst/>
          </a:prstGeom>
          <a:solidFill>
            <a:srgbClr val="2C596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AU" sz="1600" b="1" i="0" u="none" strike="noStrike" kern="1200" cap="none" spc="0" normalizeH="0" baseline="0" noProof="0" dirty="0">
                <a:ln>
                  <a:noFill/>
                </a:ln>
                <a:solidFill>
                  <a:srgbClr val="FCFBFA"/>
                </a:solidFill>
                <a:effectLst/>
                <a:uLnTx/>
                <a:uFillTx/>
                <a:latin typeface="Oracle Sans Tab"/>
                <a:cs typeface="Arial"/>
              </a:rPr>
              <a:t>5</a:t>
            </a:r>
          </a:p>
        </p:txBody>
      </p:sp>
    </p:spTree>
    <p:extLst>
      <p:ext uri="{BB962C8B-B14F-4D97-AF65-F5344CB8AC3E}">
        <p14:creationId xmlns:p14="http://schemas.microsoft.com/office/powerpoint/2010/main" val="375717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anim calcmode="lin" valueType="num">
                                      <p:cBhvr>
                                        <p:cTn id="8" dur="10" fill="hold"/>
                                        <p:tgtEl>
                                          <p:spTgt spid="3"/>
                                        </p:tgtEl>
                                        <p:attrNameLst>
                                          <p:attrName>ppt_x</p:attrName>
                                        </p:attrNameLst>
                                      </p:cBhvr>
                                      <p:tavLst>
                                        <p:tav tm="0">
                                          <p:val>
                                            <p:strVal val="#ppt_x"/>
                                          </p:val>
                                        </p:tav>
                                        <p:tav tm="100000">
                                          <p:val>
                                            <p:strVal val="#ppt_x"/>
                                          </p:val>
                                        </p:tav>
                                      </p:tavLst>
                                    </p:anim>
                                    <p:anim calcmode="lin" valueType="num">
                                      <p:cBhvr>
                                        <p:cTn id="9" dur="1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
                                        <p:tgtEl>
                                          <p:spTgt spid="15"/>
                                        </p:tgtEl>
                                      </p:cBhvr>
                                    </p:animEffect>
                                    <p:anim calcmode="lin" valueType="num">
                                      <p:cBhvr>
                                        <p:cTn id="15" dur="10" fill="hold"/>
                                        <p:tgtEl>
                                          <p:spTgt spid="15"/>
                                        </p:tgtEl>
                                        <p:attrNameLst>
                                          <p:attrName>ppt_x</p:attrName>
                                        </p:attrNameLst>
                                      </p:cBhvr>
                                      <p:tavLst>
                                        <p:tav tm="0">
                                          <p:val>
                                            <p:strVal val="#ppt_x"/>
                                          </p:val>
                                        </p:tav>
                                        <p:tav tm="100000">
                                          <p:val>
                                            <p:strVal val="#ppt_x"/>
                                          </p:val>
                                        </p:tav>
                                      </p:tavLst>
                                    </p:anim>
                                    <p:anim calcmode="lin" valueType="num">
                                      <p:cBhvr>
                                        <p:cTn id="16" dur="1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
                                        <p:tgtEl>
                                          <p:spTgt spid="6"/>
                                        </p:tgtEl>
                                      </p:cBhvr>
                                    </p:animEffect>
                                    <p:anim calcmode="lin" valueType="num">
                                      <p:cBhvr>
                                        <p:cTn id="22" dur="10" fill="hold"/>
                                        <p:tgtEl>
                                          <p:spTgt spid="6"/>
                                        </p:tgtEl>
                                        <p:attrNameLst>
                                          <p:attrName>ppt_x</p:attrName>
                                        </p:attrNameLst>
                                      </p:cBhvr>
                                      <p:tavLst>
                                        <p:tav tm="0">
                                          <p:val>
                                            <p:strVal val="#ppt_x"/>
                                          </p:val>
                                        </p:tav>
                                        <p:tav tm="100000">
                                          <p:val>
                                            <p:strVal val="#ppt_x"/>
                                          </p:val>
                                        </p:tav>
                                      </p:tavLst>
                                    </p:anim>
                                    <p:anim calcmode="lin" valueType="num">
                                      <p:cBhvr>
                                        <p:cTn id="23" dur="1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DCDB7-E3F8-17BB-A16C-3E5A34EF0901}"/>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E90F4FA5-044A-F02D-475D-58A955233E48}"/>
              </a:ext>
            </a:extLst>
          </p:cNvPr>
          <p:cNvGrpSpPr/>
          <p:nvPr/>
        </p:nvGrpSpPr>
        <p:grpSpPr>
          <a:xfrm>
            <a:off x="-20320" y="0"/>
            <a:ext cx="12212320" cy="6355080"/>
            <a:chOff x="-20320" y="0"/>
            <a:chExt cx="12212320" cy="6355080"/>
          </a:xfrm>
        </p:grpSpPr>
        <p:pic>
          <p:nvPicPr>
            <p:cNvPr id="2" name="Picture 1" descr="A screenshot of a computer&#10;&#10;AI-generated content may be incorrect.">
              <a:extLst>
                <a:ext uri="{FF2B5EF4-FFF2-40B4-BE49-F238E27FC236}">
                  <a16:creationId xmlns:a16="http://schemas.microsoft.com/office/drawing/2014/main" id="{C1B1233A-C51B-C5A4-68A7-1B0FA31FA0F6}"/>
                </a:ext>
              </a:extLst>
            </p:cNvPr>
            <p:cNvPicPr>
              <a:picLocks noChangeAspect="1"/>
            </p:cNvPicPr>
            <p:nvPr/>
          </p:nvPicPr>
          <p:blipFill>
            <a:blip r:embed="rId3"/>
            <a:stretch>
              <a:fillRect/>
            </a:stretch>
          </p:blipFill>
          <p:spPr>
            <a:xfrm>
              <a:off x="-20320" y="0"/>
              <a:ext cx="12212320" cy="6355080"/>
            </a:xfrm>
            <a:prstGeom prst="rect">
              <a:avLst/>
            </a:prstGeom>
          </p:spPr>
        </p:pic>
        <p:pic>
          <p:nvPicPr>
            <p:cNvPr id="5" name="Picture 4">
              <a:extLst>
                <a:ext uri="{FF2B5EF4-FFF2-40B4-BE49-F238E27FC236}">
                  <a16:creationId xmlns:a16="http://schemas.microsoft.com/office/drawing/2014/main" id="{19DD7D8F-BAC8-DBB7-8F42-CBC89029E5F1}"/>
                </a:ext>
              </a:extLst>
            </p:cNvPr>
            <p:cNvPicPr>
              <a:picLocks noChangeAspect="1"/>
            </p:cNvPicPr>
            <p:nvPr/>
          </p:nvPicPr>
          <p:blipFill>
            <a:blip r:embed="rId4"/>
            <a:stretch>
              <a:fillRect/>
            </a:stretch>
          </p:blipFill>
          <p:spPr>
            <a:xfrm>
              <a:off x="6324600" y="4800600"/>
              <a:ext cx="1082134" cy="464860"/>
            </a:xfrm>
            <a:prstGeom prst="rect">
              <a:avLst/>
            </a:prstGeom>
          </p:spPr>
        </p:pic>
        <p:sp>
          <p:nvSpPr>
            <p:cNvPr id="6" name="Rectangle 5">
              <a:extLst>
                <a:ext uri="{FF2B5EF4-FFF2-40B4-BE49-F238E27FC236}">
                  <a16:creationId xmlns:a16="http://schemas.microsoft.com/office/drawing/2014/main" id="{559C2E8D-C5B0-1DF7-8AB1-7FAD66869E04}"/>
                </a:ext>
              </a:extLst>
            </p:cNvPr>
            <p:cNvSpPr/>
            <p:nvPr/>
          </p:nvSpPr>
          <p:spPr>
            <a:xfrm>
              <a:off x="1600200" y="1447800"/>
              <a:ext cx="3886200" cy="990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B2944B1-7439-7C54-2222-1F367A1D199E}"/>
              </a:ext>
            </a:extLst>
          </p:cNvPr>
          <p:cNvSpPr/>
          <p:nvPr/>
        </p:nvSpPr>
        <p:spPr>
          <a:xfrm>
            <a:off x="0" y="2585680"/>
            <a:ext cx="12192000" cy="427232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13" name="Rectangle 12">
            <a:extLst>
              <a:ext uri="{FF2B5EF4-FFF2-40B4-BE49-F238E27FC236}">
                <a16:creationId xmlns:a16="http://schemas.microsoft.com/office/drawing/2014/main" id="{FA40B9BC-AB89-AAE2-304E-92E82F37F073}"/>
              </a:ext>
            </a:extLst>
          </p:cNvPr>
          <p:cNvSpPr/>
          <p:nvPr/>
        </p:nvSpPr>
        <p:spPr>
          <a:xfrm>
            <a:off x="1600200" y="2720380"/>
            <a:ext cx="7162800" cy="188468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latin typeface="Arial" panose="020B0604020202020204" pitchFamily="34" charset="0"/>
                <a:cs typeface="Arial" panose="020B0604020202020204" pitchFamily="34" charset="0"/>
              </a:rPr>
              <a:t>After training is complete, save your clustering model by entering a Model Name (e.g., </a:t>
            </a:r>
            <a:r>
              <a:rPr lang="en-US" sz="1400" dirty="0" err="1">
                <a:latin typeface="Arial" panose="020B0604020202020204" pitchFamily="34" charset="0"/>
                <a:cs typeface="Arial" panose="020B0604020202020204" pitchFamily="34" charset="0"/>
              </a:rPr>
              <a:t>bmi_by_age</a:t>
            </a:r>
            <a:r>
              <a:rPr lang="en-US" sz="1400" dirty="0">
                <a:latin typeface="Arial" panose="020B0604020202020204" pitchFamily="34" charset="0"/>
                <a:cs typeface="Arial" panose="020B0604020202020204" pitchFamily="34" charset="0"/>
              </a:rPr>
              <a:t>) and an optional Model Description (e.g., </a:t>
            </a:r>
            <a:r>
              <a:rPr lang="en-US" sz="1400" dirty="0" err="1">
                <a:latin typeface="Arial" panose="020B0604020202020204" pitchFamily="34" charset="0"/>
                <a:cs typeface="Arial" panose="020B0604020202020204" pitchFamily="34" charset="0"/>
              </a:rPr>
              <a:t>clustering_bmi_by_age</a:t>
            </a:r>
            <a:r>
              <a:rPr lang="en-US" sz="1400" dirty="0">
                <a:latin typeface="Arial" panose="020B0604020202020204" pitchFamily="34" charset="0"/>
                <a:cs typeface="Arial" panose="020B0604020202020204" pitchFamily="34" charset="0"/>
              </a:rPr>
              <a:t>). </a:t>
            </a:r>
          </a:p>
          <a:p>
            <a:pPr>
              <a:lnSpc>
                <a:spcPct val="150000"/>
              </a:lnSpc>
            </a:pPr>
            <a:r>
              <a:rPr lang="en-US" sz="1400" dirty="0">
                <a:latin typeface="Arial" panose="020B0604020202020204" pitchFamily="34" charset="0"/>
                <a:cs typeface="Arial" panose="020B0604020202020204" pitchFamily="34" charset="0"/>
              </a:rPr>
              <a:t>This step ensures the trained model is stored and can be reused later for analysis or applied to new datasets. Click </a:t>
            </a:r>
            <a:r>
              <a:rPr lang="en-US" sz="1400" b="1" dirty="0">
                <a:latin typeface="Arial" panose="020B0604020202020204" pitchFamily="34" charset="0"/>
                <a:cs typeface="Arial" panose="020B0604020202020204" pitchFamily="34" charset="0"/>
              </a:rPr>
              <a:t>Save</a:t>
            </a:r>
            <a:r>
              <a:rPr lang="en-US" sz="1400" dirty="0">
                <a:latin typeface="Arial" panose="020B0604020202020204" pitchFamily="34" charset="0"/>
                <a:cs typeface="Arial" panose="020B0604020202020204" pitchFamily="34" charset="0"/>
              </a:rPr>
              <a:t> to finalize the process.</a:t>
            </a:r>
          </a:p>
        </p:txBody>
      </p:sp>
      <p:pic>
        <p:nvPicPr>
          <p:cNvPr id="14" name="OTag">
            <a:extLst>
              <a:ext uri="{FF2B5EF4-FFF2-40B4-BE49-F238E27FC236}">
                <a16:creationId xmlns:a16="http://schemas.microsoft.com/office/drawing/2014/main" id="{5EF0E44A-DF45-D378-8A18-3B46E3988EE9}"/>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Placeholder 2">
            <a:extLst>
              <a:ext uri="{FF2B5EF4-FFF2-40B4-BE49-F238E27FC236}">
                <a16:creationId xmlns:a16="http://schemas.microsoft.com/office/drawing/2014/main" id="{CEF64959-07A6-E807-8E55-F7DF36F4C6A0}"/>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Tree>
    <p:extLst>
      <p:ext uri="{BB962C8B-B14F-4D97-AF65-F5344CB8AC3E}">
        <p14:creationId xmlns:p14="http://schemas.microsoft.com/office/powerpoint/2010/main" val="832986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DD0FD-5ABE-2923-E0AA-7DC3D5A5247A}"/>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FEDF2CE8-8286-4230-C81C-37B5ED255FD0}"/>
              </a:ext>
            </a:extLst>
          </p:cNvPr>
          <p:cNvPicPr>
            <a:picLocks noChangeAspect="1"/>
          </p:cNvPicPr>
          <p:nvPr/>
        </p:nvPicPr>
        <p:blipFill>
          <a:blip r:embed="rId3"/>
          <a:stretch>
            <a:fillRect/>
          </a:stretch>
        </p:blipFill>
        <p:spPr>
          <a:xfrm>
            <a:off x="0" y="-25400"/>
            <a:ext cx="12192000" cy="6197600"/>
          </a:xfrm>
          <a:prstGeom prst="rect">
            <a:avLst/>
          </a:prstGeom>
        </p:spPr>
      </p:pic>
      <p:sp>
        <p:nvSpPr>
          <p:cNvPr id="3" name="Rectangle 2">
            <a:extLst>
              <a:ext uri="{FF2B5EF4-FFF2-40B4-BE49-F238E27FC236}">
                <a16:creationId xmlns:a16="http://schemas.microsoft.com/office/drawing/2014/main" id="{F445D804-D8BA-5CF3-DAAC-BC09485B1962}"/>
              </a:ext>
            </a:extLst>
          </p:cNvPr>
          <p:cNvSpPr/>
          <p:nvPr/>
        </p:nvSpPr>
        <p:spPr>
          <a:xfrm>
            <a:off x="3810000" y="0"/>
            <a:ext cx="8382000" cy="685800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4" name="Rectangle 3">
            <a:extLst>
              <a:ext uri="{FF2B5EF4-FFF2-40B4-BE49-F238E27FC236}">
                <a16:creationId xmlns:a16="http://schemas.microsoft.com/office/drawing/2014/main" id="{A30DB8B3-254A-9560-7F44-3162F1DE45D6}"/>
              </a:ext>
            </a:extLst>
          </p:cNvPr>
          <p:cNvSpPr/>
          <p:nvPr/>
        </p:nvSpPr>
        <p:spPr>
          <a:xfrm>
            <a:off x="3962400" y="3962400"/>
            <a:ext cx="7391400" cy="20574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Go to the Machine Learning section on the Oracle Analytics Cloud home page.</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Locate the saved model (e.g., </a:t>
            </a:r>
            <a:r>
              <a:rPr lang="en-US" sz="1400" dirty="0" err="1">
                <a:latin typeface="Arial" panose="020B0604020202020204" pitchFamily="34" charset="0"/>
                <a:cs typeface="Arial" panose="020B0604020202020204" pitchFamily="34" charset="0"/>
              </a:rPr>
              <a:t>bmi_by_age</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Right-click the model, then select Move to… to organize or share the model into another folder or workspace.</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This allows the model to be easily accessed by other users or grouped with related assets.</a:t>
            </a:r>
          </a:p>
        </p:txBody>
      </p:sp>
      <p:pic>
        <p:nvPicPr>
          <p:cNvPr id="5" name="OTag">
            <a:extLst>
              <a:ext uri="{FF2B5EF4-FFF2-40B4-BE49-F238E27FC236}">
                <a16:creationId xmlns:a16="http://schemas.microsoft.com/office/drawing/2014/main" id="{E987F070-6552-0F21-8701-3797957173B3}"/>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Footer Placeholder 2">
            <a:extLst>
              <a:ext uri="{FF2B5EF4-FFF2-40B4-BE49-F238E27FC236}">
                <a16:creationId xmlns:a16="http://schemas.microsoft.com/office/drawing/2014/main" id="{BDD77A91-FD30-1511-0319-732E2E14C9A9}"/>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Tree>
    <p:extLst>
      <p:ext uri="{BB962C8B-B14F-4D97-AF65-F5344CB8AC3E}">
        <p14:creationId xmlns:p14="http://schemas.microsoft.com/office/powerpoint/2010/main" val="3802264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5DEBD-F5BE-F043-E509-CF4FCE35F275}"/>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CF927A0B-B54B-42E6-4C19-AEF5EC5674AA}"/>
              </a:ext>
            </a:extLst>
          </p:cNvPr>
          <p:cNvPicPr>
            <a:picLocks noChangeAspect="1"/>
          </p:cNvPicPr>
          <p:nvPr/>
        </p:nvPicPr>
        <p:blipFill>
          <a:blip r:embed="rId3"/>
          <a:srcRect l="625" r="1251"/>
          <a:stretch>
            <a:fillRect/>
          </a:stretch>
        </p:blipFill>
        <p:spPr>
          <a:xfrm>
            <a:off x="0" y="-35560"/>
            <a:ext cx="12192000" cy="6248401"/>
          </a:xfrm>
          <a:prstGeom prst="rect">
            <a:avLst/>
          </a:prstGeom>
        </p:spPr>
      </p:pic>
      <p:pic>
        <p:nvPicPr>
          <p:cNvPr id="3" name="OTag">
            <a:extLst>
              <a:ext uri="{FF2B5EF4-FFF2-40B4-BE49-F238E27FC236}">
                <a16:creationId xmlns:a16="http://schemas.microsoft.com/office/drawing/2014/main" id="{819E1F4B-4FF1-1DAB-96CD-DB1D8ABBDEA8}"/>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2">
            <a:extLst>
              <a:ext uri="{FF2B5EF4-FFF2-40B4-BE49-F238E27FC236}">
                <a16:creationId xmlns:a16="http://schemas.microsoft.com/office/drawing/2014/main" id="{C71DE719-D270-AD4E-C56F-18D2014ED3ED}"/>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Tree>
    <p:extLst>
      <p:ext uri="{BB962C8B-B14F-4D97-AF65-F5344CB8AC3E}">
        <p14:creationId xmlns:p14="http://schemas.microsoft.com/office/powerpoint/2010/main" val="1238512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5E0D-4059-87C1-310F-BF81B335C4D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270275-0810-E79C-704F-EB14C1CB3814}"/>
              </a:ext>
            </a:extLst>
          </p:cNvPr>
          <p:cNvPicPr>
            <a:picLocks noChangeAspect="1"/>
          </p:cNvPicPr>
          <p:nvPr/>
        </p:nvPicPr>
        <p:blipFill>
          <a:blip r:embed="rId3"/>
          <a:stretch>
            <a:fillRect/>
          </a:stretch>
        </p:blipFill>
        <p:spPr>
          <a:xfrm>
            <a:off x="0" y="-1"/>
            <a:ext cx="12192000" cy="6248401"/>
          </a:xfrm>
          <a:prstGeom prst="rect">
            <a:avLst/>
          </a:prstGeom>
        </p:spPr>
      </p:pic>
      <p:sp>
        <p:nvSpPr>
          <p:cNvPr id="4" name="Rectangle 3">
            <a:extLst>
              <a:ext uri="{FF2B5EF4-FFF2-40B4-BE49-F238E27FC236}">
                <a16:creationId xmlns:a16="http://schemas.microsoft.com/office/drawing/2014/main" id="{E4FDDF68-CF60-0560-35DA-3C1254F7698E}"/>
              </a:ext>
            </a:extLst>
          </p:cNvPr>
          <p:cNvSpPr/>
          <p:nvPr/>
        </p:nvSpPr>
        <p:spPr>
          <a:xfrm>
            <a:off x="0" y="2743200"/>
            <a:ext cx="12192000" cy="411480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pic>
        <p:nvPicPr>
          <p:cNvPr id="5" name="OTag">
            <a:extLst>
              <a:ext uri="{FF2B5EF4-FFF2-40B4-BE49-F238E27FC236}">
                <a16:creationId xmlns:a16="http://schemas.microsoft.com/office/drawing/2014/main" id="{BA5098B7-02FC-3525-55CB-7508D5950B5B}"/>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Footer Placeholder 2">
            <a:extLst>
              <a:ext uri="{FF2B5EF4-FFF2-40B4-BE49-F238E27FC236}">
                <a16:creationId xmlns:a16="http://schemas.microsoft.com/office/drawing/2014/main" id="{3C097565-FC5E-8F7C-A2EF-ACBB68AB2F87}"/>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
        <p:nvSpPr>
          <p:cNvPr id="7" name="Rectangle 6">
            <a:extLst>
              <a:ext uri="{FF2B5EF4-FFF2-40B4-BE49-F238E27FC236}">
                <a16:creationId xmlns:a16="http://schemas.microsoft.com/office/drawing/2014/main" id="{6943C740-317F-5CB7-C49E-7019EC93C3E3}"/>
              </a:ext>
            </a:extLst>
          </p:cNvPr>
          <p:cNvSpPr/>
          <p:nvPr/>
        </p:nvSpPr>
        <p:spPr>
          <a:xfrm>
            <a:off x="2514600" y="3061450"/>
            <a:ext cx="8534400" cy="2133598"/>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b="1" u="sng" dirty="0"/>
              <a:t>Set Preserve Grain in OAC</a:t>
            </a:r>
          </a:p>
          <a:p>
            <a:pPr algn="ctr">
              <a:lnSpc>
                <a:spcPct val="150000"/>
              </a:lnSpc>
            </a:pPr>
            <a:endParaRPr lang="en-US" sz="1400" b="1" u="sng"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In Oracle Analytics Cloud Data Flow, right-click on the table that will serve as the main reference (e.g., ENCOUNTER) and select Preserve Grain. This step defines the grain of analysis and ensures consistency across joins. Enabling Preserve Grain is important for activating AI Insights, as it tells OAC which table should be treated as the primary level of detail during analysis.</a:t>
            </a:r>
          </a:p>
        </p:txBody>
      </p:sp>
    </p:spTree>
    <p:extLst>
      <p:ext uri="{BB962C8B-B14F-4D97-AF65-F5344CB8AC3E}">
        <p14:creationId xmlns:p14="http://schemas.microsoft.com/office/powerpoint/2010/main" val="2763005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1FAA4-7CD7-5D6A-0F2C-A2DEB98D7388}"/>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5F529542-2472-8C73-E284-1F9758109C3C}"/>
              </a:ext>
            </a:extLst>
          </p:cNvPr>
          <p:cNvPicPr>
            <a:picLocks noChangeAspect="1"/>
          </p:cNvPicPr>
          <p:nvPr/>
        </p:nvPicPr>
        <p:blipFill>
          <a:blip r:embed="rId3"/>
          <a:srcRect t="4406"/>
          <a:stretch>
            <a:fillRect/>
          </a:stretch>
        </p:blipFill>
        <p:spPr>
          <a:xfrm>
            <a:off x="0" y="0"/>
            <a:ext cx="12192000" cy="6241130"/>
          </a:xfrm>
          <a:prstGeom prst="rect">
            <a:avLst/>
          </a:prstGeom>
        </p:spPr>
      </p:pic>
      <p:sp>
        <p:nvSpPr>
          <p:cNvPr id="5" name="Rectangle 4">
            <a:extLst>
              <a:ext uri="{FF2B5EF4-FFF2-40B4-BE49-F238E27FC236}">
                <a16:creationId xmlns:a16="http://schemas.microsoft.com/office/drawing/2014/main" id="{69965FD6-F024-D236-F9FF-C50CFF1FB19E}"/>
              </a:ext>
            </a:extLst>
          </p:cNvPr>
          <p:cNvSpPr/>
          <p:nvPr/>
        </p:nvSpPr>
        <p:spPr>
          <a:xfrm>
            <a:off x="5105400" y="0"/>
            <a:ext cx="7086600" cy="685800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pic>
        <p:nvPicPr>
          <p:cNvPr id="6" name="OTag">
            <a:extLst>
              <a:ext uri="{FF2B5EF4-FFF2-40B4-BE49-F238E27FC236}">
                <a16:creationId xmlns:a16="http://schemas.microsoft.com/office/drawing/2014/main" id="{6923DB82-CE3F-D181-BFC5-9E1F983F04A6}"/>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FBE794FE-5B00-0508-9DAB-82801F17774B}"/>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
        <p:nvSpPr>
          <p:cNvPr id="12" name="Rectangle 11">
            <a:extLst>
              <a:ext uri="{FF2B5EF4-FFF2-40B4-BE49-F238E27FC236}">
                <a16:creationId xmlns:a16="http://schemas.microsoft.com/office/drawing/2014/main" id="{C87FEA6D-8595-3EDF-F034-CD6779385B23}"/>
              </a:ext>
            </a:extLst>
          </p:cNvPr>
          <p:cNvSpPr/>
          <p:nvPr/>
        </p:nvSpPr>
        <p:spPr>
          <a:xfrm>
            <a:off x="5257800" y="3140885"/>
            <a:ext cx="5105400" cy="14478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latin typeface="Arial" panose="020B0604020202020204" pitchFamily="34" charset="0"/>
                <a:cs typeface="Arial" panose="020B0604020202020204" pitchFamily="34" charset="0"/>
              </a:rPr>
              <a:t>Inspecting the dataset ensures that the data is ready and well-understood before using the Chat with Data Visualization feature to generate insights and visualizations interactively.</a:t>
            </a:r>
          </a:p>
        </p:txBody>
      </p:sp>
    </p:spTree>
    <p:extLst>
      <p:ext uri="{BB962C8B-B14F-4D97-AF65-F5344CB8AC3E}">
        <p14:creationId xmlns:p14="http://schemas.microsoft.com/office/powerpoint/2010/main" val="2474597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1FE76-6E83-DB26-75B5-00C2725CDD2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617798E-35D7-4C07-E5E9-424953A0D259}"/>
              </a:ext>
            </a:extLst>
          </p:cNvPr>
          <p:cNvPicPr>
            <a:picLocks noChangeAspect="1"/>
          </p:cNvPicPr>
          <p:nvPr/>
        </p:nvPicPr>
        <p:blipFill>
          <a:blip r:embed="rId3"/>
          <a:stretch>
            <a:fillRect/>
          </a:stretch>
        </p:blipFill>
        <p:spPr>
          <a:xfrm>
            <a:off x="0" y="0"/>
            <a:ext cx="12192000" cy="6324600"/>
          </a:xfrm>
          <a:prstGeom prst="rect">
            <a:avLst/>
          </a:prstGeom>
        </p:spPr>
      </p:pic>
      <p:sp>
        <p:nvSpPr>
          <p:cNvPr id="3" name="Rectangle 2">
            <a:extLst>
              <a:ext uri="{FF2B5EF4-FFF2-40B4-BE49-F238E27FC236}">
                <a16:creationId xmlns:a16="http://schemas.microsoft.com/office/drawing/2014/main" id="{CEB92E21-4945-5CA7-CD57-E42980739F03}"/>
              </a:ext>
            </a:extLst>
          </p:cNvPr>
          <p:cNvSpPr/>
          <p:nvPr/>
        </p:nvSpPr>
        <p:spPr>
          <a:xfrm>
            <a:off x="0" y="2743200"/>
            <a:ext cx="12192000" cy="411480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pic>
        <p:nvPicPr>
          <p:cNvPr id="4" name="OTag">
            <a:extLst>
              <a:ext uri="{FF2B5EF4-FFF2-40B4-BE49-F238E27FC236}">
                <a16:creationId xmlns:a16="http://schemas.microsoft.com/office/drawing/2014/main" id="{9F37C17B-6C8A-4479-536B-55D7B5AAF5C9}"/>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2">
            <a:extLst>
              <a:ext uri="{FF2B5EF4-FFF2-40B4-BE49-F238E27FC236}">
                <a16:creationId xmlns:a16="http://schemas.microsoft.com/office/drawing/2014/main" id="{014604CC-3C0B-9D89-2818-D808D3BB8E1B}"/>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
        <p:nvSpPr>
          <p:cNvPr id="6" name="Rectangle 5">
            <a:extLst>
              <a:ext uri="{FF2B5EF4-FFF2-40B4-BE49-F238E27FC236}">
                <a16:creationId xmlns:a16="http://schemas.microsoft.com/office/drawing/2014/main" id="{186109C7-4518-3376-6413-D0346706997B}"/>
              </a:ext>
            </a:extLst>
          </p:cNvPr>
          <p:cNvSpPr/>
          <p:nvPr/>
        </p:nvSpPr>
        <p:spPr>
          <a:xfrm>
            <a:off x="2209800" y="3162300"/>
            <a:ext cx="7772400" cy="2310654"/>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Open the dataset settings and go to the </a:t>
            </a:r>
            <a:r>
              <a:rPr lang="en-US" sz="1400" b="1" dirty="0">
                <a:latin typeface="Arial" panose="020B0604020202020204" pitchFamily="34" charset="0"/>
                <a:cs typeface="Arial" panose="020B0604020202020204" pitchFamily="34" charset="0"/>
              </a:rPr>
              <a:t>Data Elements tab</a:t>
            </a:r>
            <a:r>
              <a:rPr lang="en-US" sz="1400" dirty="0">
                <a:latin typeface="Arial" panose="020B0604020202020204" pitchFamily="34" charset="0"/>
                <a:cs typeface="Arial" panose="020B0604020202020204" pitchFamily="34" charset="0"/>
              </a:rPr>
              <a:t>.</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Under Index Dataset For, select </a:t>
            </a:r>
            <a:r>
              <a:rPr lang="en-US" sz="1400" b="1" dirty="0">
                <a:latin typeface="Arial" panose="020B0604020202020204" pitchFamily="34" charset="0"/>
                <a:cs typeface="Arial" panose="020B0604020202020204" pitchFamily="34" charset="0"/>
              </a:rPr>
              <a:t>Assistant and Homepage Ask </a:t>
            </a:r>
            <a:r>
              <a:rPr lang="en-US" sz="1400" dirty="0">
                <a:latin typeface="Arial" panose="020B0604020202020204" pitchFamily="34" charset="0"/>
                <a:cs typeface="Arial" panose="020B0604020202020204" pitchFamily="34" charset="0"/>
              </a:rPr>
              <a:t>to enable the dataset for natural language queries (Chat with Data Visualization).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Click </a:t>
            </a:r>
            <a:r>
              <a:rPr lang="en-US" sz="1400" b="1" dirty="0">
                <a:latin typeface="Arial" panose="020B0604020202020204" pitchFamily="34" charset="0"/>
                <a:cs typeface="Arial" panose="020B0604020202020204" pitchFamily="34" charset="0"/>
              </a:rPr>
              <a:t>Save</a:t>
            </a:r>
            <a:r>
              <a:rPr lang="en-US" sz="1400" dirty="0">
                <a:latin typeface="Arial" panose="020B0604020202020204" pitchFamily="34" charset="0"/>
                <a:cs typeface="Arial" panose="020B0604020202020204" pitchFamily="34" charset="0"/>
              </a:rPr>
              <a:t> to apply the settings.</a:t>
            </a:r>
          </a:p>
          <a:p>
            <a:pPr marL="342900" indent="-342900">
              <a:lnSpc>
                <a:spcPct val="150000"/>
              </a:lnSpc>
              <a:buAutoNum type="arabicPeriod"/>
            </a:pPr>
            <a:endParaRPr lang="en-US" sz="1400" dirty="0">
              <a:latin typeface="Arial" panose="020B0604020202020204" pitchFamily="34" charset="0"/>
              <a:cs typeface="Arial" panose="020B0604020202020204" pitchFamily="34" charset="0"/>
            </a:endParaRPr>
          </a:p>
          <a:p>
            <a:pPr>
              <a:lnSpc>
                <a:spcPct val="150000"/>
              </a:lnSpc>
            </a:pPr>
            <a:r>
              <a:rPr lang="en-US" sz="1400" dirty="0">
                <a:latin typeface="Arial" panose="020B0604020202020204" pitchFamily="34" charset="0"/>
                <a:cs typeface="Arial" panose="020B0604020202020204" pitchFamily="34" charset="0"/>
              </a:rPr>
              <a:t>This configuration ensures that the dataset is indexed and available for interactive exploration using the assistant or chat interface in Oracle Analytics Cloud.</a:t>
            </a:r>
          </a:p>
        </p:txBody>
      </p:sp>
    </p:spTree>
    <p:extLst>
      <p:ext uri="{BB962C8B-B14F-4D97-AF65-F5344CB8AC3E}">
        <p14:creationId xmlns:p14="http://schemas.microsoft.com/office/powerpoint/2010/main" val="1869724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03C53-8968-AFFA-90E2-4139FD33D4ED}"/>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E877805A-69EF-32D0-E015-1B70ED81A180}"/>
              </a:ext>
            </a:extLst>
          </p:cNvPr>
          <p:cNvPicPr>
            <a:picLocks noChangeAspect="1"/>
          </p:cNvPicPr>
          <p:nvPr/>
        </p:nvPicPr>
        <p:blipFill>
          <a:blip r:embed="rId3"/>
          <a:stretch>
            <a:fillRect/>
          </a:stretch>
        </p:blipFill>
        <p:spPr>
          <a:xfrm>
            <a:off x="3352800" y="0"/>
            <a:ext cx="8534400" cy="6878249"/>
          </a:xfrm>
          <a:prstGeom prst="rect">
            <a:avLst/>
          </a:prstGeom>
        </p:spPr>
      </p:pic>
      <p:pic>
        <p:nvPicPr>
          <p:cNvPr id="5" name="Picture 4">
            <a:extLst>
              <a:ext uri="{FF2B5EF4-FFF2-40B4-BE49-F238E27FC236}">
                <a16:creationId xmlns:a16="http://schemas.microsoft.com/office/drawing/2014/main" id="{C03CF4FA-C34D-A3D6-0058-9FD07562C30A}"/>
              </a:ext>
            </a:extLst>
          </p:cNvPr>
          <p:cNvPicPr>
            <a:picLocks noChangeAspect="1"/>
          </p:cNvPicPr>
          <p:nvPr/>
        </p:nvPicPr>
        <p:blipFill>
          <a:blip r:embed="rId4"/>
          <a:srcRect r="64427"/>
          <a:stretch>
            <a:fillRect/>
          </a:stretch>
        </p:blipFill>
        <p:spPr>
          <a:xfrm>
            <a:off x="304800" y="15169"/>
            <a:ext cx="3200401" cy="6863080"/>
          </a:xfrm>
          <a:prstGeom prst="rect">
            <a:avLst/>
          </a:prstGeom>
        </p:spPr>
      </p:pic>
      <p:pic>
        <p:nvPicPr>
          <p:cNvPr id="6" name="OTag">
            <a:extLst>
              <a:ext uri="{FF2B5EF4-FFF2-40B4-BE49-F238E27FC236}">
                <a16:creationId xmlns:a16="http://schemas.microsoft.com/office/drawing/2014/main" id="{3702468D-9C37-DEDB-9972-ACC426C2714F}"/>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7E626CB3-CD10-5F4F-32A7-84E90FA16AE9}"/>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Tree>
    <p:extLst>
      <p:ext uri="{BB962C8B-B14F-4D97-AF65-F5344CB8AC3E}">
        <p14:creationId xmlns:p14="http://schemas.microsoft.com/office/powerpoint/2010/main" val="4138986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39B2E-2D4C-0FAD-A71D-B87A520FE501}"/>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86AB5377-E18C-01FE-7BD4-D2C0365F9BDF}"/>
              </a:ext>
            </a:extLst>
          </p:cNvPr>
          <p:cNvPicPr>
            <a:picLocks noChangeAspect="1"/>
          </p:cNvPicPr>
          <p:nvPr/>
        </p:nvPicPr>
        <p:blipFill>
          <a:blip r:embed="rId3"/>
          <a:stretch>
            <a:fillRect/>
          </a:stretch>
        </p:blipFill>
        <p:spPr>
          <a:xfrm>
            <a:off x="0" y="0"/>
            <a:ext cx="7995661" cy="6858000"/>
          </a:xfrm>
          <a:prstGeom prst="rect">
            <a:avLst/>
          </a:prstGeom>
        </p:spPr>
      </p:pic>
      <p:sp>
        <p:nvSpPr>
          <p:cNvPr id="4" name="TextBox 3">
            <a:extLst>
              <a:ext uri="{FF2B5EF4-FFF2-40B4-BE49-F238E27FC236}">
                <a16:creationId xmlns:a16="http://schemas.microsoft.com/office/drawing/2014/main" id="{F6393B37-F347-CBDC-E54A-1BEC0B1579BF}"/>
              </a:ext>
            </a:extLst>
          </p:cNvPr>
          <p:cNvSpPr txBox="1"/>
          <p:nvPr/>
        </p:nvSpPr>
        <p:spPr>
          <a:xfrm>
            <a:off x="8077200" y="304800"/>
            <a:ext cx="3962400" cy="3930371"/>
          </a:xfrm>
          <a:prstGeom prst="rect">
            <a:avLst/>
          </a:prstGeom>
          <a:noFill/>
          <a:ln>
            <a:solidFill>
              <a:schemeClr val="tx1"/>
            </a:solidFill>
          </a:ln>
        </p:spPr>
        <p:txBody>
          <a:bodyPr wrap="square">
            <a:spAutoFit/>
          </a:bodyPr>
          <a:lstStyle/>
          <a:p>
            <a:pPr>
              <a:lnSpc>
                <a:spcPct val="150000"/>
              </a:lnSpc>
              <a:buNone/>
            </a:pPr>
            <a:r>
              <a:rPr lang="en-US" sz="1400" b="1" dirty="0">
                <a:latin typeface="Arial" panose="020B0604020202020204" pitchFamily="34" charset="0"/>
                <a:cs typeface="Arial" panose="020B0604020202020204" pitchFamily="34" charset="0"/>
              </a:rPr>
              <a:t>Sample Questions for Chat with Data Visualization</a:t>
            </a:r>
          </a:p>
          <a:p>
            <a:pPr>
              <a:lnSpc>
                <a:spcPct val="150000"/>
              </a:lnSpc>
              <a:buFont typeface="+mj-lt"/>
              <a:buAutoNum type="arabicPeriod"/>
            </a:pPr>
            <a:r>
              <a:rPr lang="en-US" sz="1400" i="1" dirty="0">
                <a:latin typeface="Arial" panose="020B0604020202020204" pitchFamily="34" charset="0"/>
                <a:cs typeface="Arial" panose="020B0604020202020204" pitchFamily="34" charset="0"/>
              </a:rPr>
              <a:t>Show me the trend of patient visits by month in 2021.</a:t>
            </a:r>
            <a:endParaRPr lang="en-US" sz="1400" dirty="0">
              <a:latin typeface="Arial" panose="020B0604020202020204" pitchFamily="34" charset="0"/>
              <a:cs typeface="Arial" panose="020B0604020202020204" pitchFamily="34" charset="0"/>
            </a:endParaRPr>
          </a:p>
          <a:p>
            <a:pPr>
              <a:lnSpc>
                <a:spcPct val="150000"/>
              </a:lnSpc>
              <a:buFont typeface="+mj-lt"/>
              <a:buAutoNum type="arabicPeriod"/>
            </a:pPr>
            <a:r>
              <a:rPr lang="en-US" sz="1400" i="1" dirty="0">
                <a:latin typeface="Arial" panose="020B0604020202020204" pitchFamily="34" charset="0"/>
                <a:cs typeface="Arial" panose="020B0604020202020204" pitchFamily="34" charset="0"/>
              </a:rPr>
              <a:t>Which day of the week has the highest number of patient visits?</a:t>
            </a:r>
            <a:endParaRPr lang="en-US" sz="1400" dirty="0">
              <a:latin typeface="Arial" panose="020B0604020202020204" pitchFamily="34" charset="0"/>
              <a:cs typeface="Arial" panose="020B0604020202020204" pitchFamily="34" charset="0"/>
            </a:endParaRPr>
          </a:p>
          <a:p>
            <a:pPr>
              <a:lnSpc>
                <a:spcPct val="150000"/>
              </a:lnSpc>
              <a:buFont typeface="+mj-lt"/>
              <a:buAutoNum type="arabicPeriod"/>
            </a:pPr>
            <a:r>
              <a:rPr lang="en-US" sz="1400" i="1" dirty="0">
                <a:latin typeface="Arial" panose="020B0604020202020204" pitchFamily="34" charset="0"/>
                <a:cs typeface="Arial" panose="020B0604020202020204" pitchFamily="34" charset="0"/>
              </a:rPr>
              <a:t>List the top 5 most common visit types among patients.</a:t>
            </a:r>
            <a:endParaRPr lang="en-US" sz="1400" dirty="0">
              <a:latin typeface="Arial" panose="020B0604020202020204" pitchFamily="34" charset="0"/>
              <a:cs typeface="Arial" panose="020B0604020202020204" pitchFamily="34" charset="0"/>
            </a:endParaRPr>
          </a:p>
          <a:p>
            <a:pPr>
              <a:lnSpc>
                <a:spcPct val="150000"/>
              </a:lnSpc>
              <a:buFont typeface="+mj-lt"/>
              <a:buAutoNum type="arabicPeriod"/>
            </a:pPr>
            <a:r>
              <a:rPr lang="en-US" sz="1400" i="1" dirty="0">
                <a:latin typeface="Arial" panose="020B0604020202020204" pitchFamily="34" charset="0"/>
                <a:cs typeface="Arial" panose="020B0604020202020204" pitchFamily="34" charset="0"/>
              </a:rPr>
              <a:t>Who are the top 5 most active doctors based on encounter count?</a:t>
            </a:r>
            <a:endParaRPr lang="en-US" sz="1400" dirty="0">
              <a:latin typeface="Arial" panose="020B0604020202020204" pitchFamily="34" charset="0"/>
              <a:cs typeface="Arial" panose="020B0604020202020204" pitchFamily="34" charset="0"/>
            </a:endParaRPr>
          </a:p>
          <a:p>
            <a:pPr>
              <a:lnSpc>
                <a:spcPct val="150000"/>
              </a:lnSpc>
              <a:buFont typeface="+mj-lt"/>
              <a:buAutoNum type="arabicPeriod"/>
            </a:pPr>
            <a:r>
              <a:rPr lang="en-US" sz="1400" i="1" dirty="0">
                <a:latin typeface="Arial" panose="020B0604020202020204" pitchFamily="34" charset="0"/>
                <a:cs typeface="Arial" panose="020B0604020202020204" pitchFamily="34" charset="0"/>
              </a:rPr>
              <a:t>Show the distribution of disease categories among patients.</a:t>
            </a:r>
            <a:endParaRPr lang="en-US" sz="1400" dirty="0">
              <a:latin typeface="Arial" panose="020B0604020202020204" pitchFamily="34" charset="0"/>
              <a:cs typeface="Arial" panose="020B0604020202020204" pitchFamily="34" charset="0"/>
            </a:endParaRPr>
          </a:p>
        </p:txBody>
      </p:sp>
      <p:pic>
        <p:nvPicPr>
          <p:cNvPr id="5" name="OTag">
            <a:extLst>
              <a:ext uri="{FF2B5EF4-FFF2-40B4-BE49-F238E27FC236}">
                <a16:creationId xmlns:a16="http://schemas.microsoft.com/office/drawing/2014/main" id="{7830D695-7838-8FBE-2A95-EF8565FC3BBE}"/>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Footer Placeholder 2">
            <a:extLst>
              <a:ext uri="{FF2B5EF4-FFF2-40B4-BE49-F238E27FC236}">
                <a16:creationId xmlns:a16="http://schemas.microsoft.com/office/drawing/2014/main" id="{5C2DBC85-E137-5413-E7B3-A565430A6040}"/>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2025, Oracle and KEMENKES - Confidential</a:t>
            </a:r>
          </a:p>
        </p:txBody>
      </p:sp>
    </p:spTree>
    <p:extLst>
      <p:ext uri="{BB962C8B-B14F-4D97-AF65-F5344CB8AC3E}">
        <p14:creationId xmlns:p14="http://schemas.microsoft.com/office/powerpoint/2010/main" val="19729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936E99-8069-44D6-933D-108CF1DB4C18}"/>
              </a:ext>
            </a:extLst>
          </p:cNvPr>
          <p:cNvPicPr>
            <a:picLocks noChangeAspect="1"/>
          </p:cNvPicPr>
          <p:nvPr/>
        </p:nvPicPr>
        <p:blipFill rotWithShape="1">
          <a:blip r:embed="rId3">
            <a:extLst>
              <a:ext uri="{28A0092B-C50C-407E-A947-70E740481C1C}">
                <a14:useLocalDpi xmlns:a14="http://schemas.microsoft.com/office/drawing/2010/main" val="0"/>
              </a:ext>
            </a:extLst>
          </a:blip>
          <a:srcRect l="8112" r="8112"/>
          <a:stretch/>
        </p:blipFill>
        <p:spPr>
          <a:xfrm>
            <a:off x="6446621" y="-2"/>
            <a:ext cx="5745379" cy="6858001"/>
          </a:xfrm>
          <a:prstGeom prst="rect">
            <a:avLst/>
          </a:prstGeom>
        </p:spPr>
      </p:pic>
      <p:sp>
        <p:nvSpPr>
          <p:cNvPr id="5" name="TextBox 4">
            <a:extLst>
              <a:ext uri="{FF2B5EF4-FFF2-40B4-BE49-F238E27FC236}">
                <a16:creationId xmlns:a16="http://schemas.microsoft.com/office/drawing/2014/main" id="{31FBE550-2ED4-1BF3-5A9A-41003D725DFC}"/>
              </a:ext>
            </a:extLst>
          </p:cNvPr>
          <p:cNvSpPr txBox="1"/>
          <p:nvPr/>
        </p:nvSpPr>
        <p:spPr>
          <a:xfrm>
            <a:off x="1127759" y="2160105"/>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4400" dirty="0">
                <a:latin typeface="Oracle Sans Tab Light" panose="020B0403020204020204" pitchFamily="34" charset="0"/>
                <a:cs typeface="Oracle Sans Tab Light" panose="020B0403020204020204" pitchFamily="34" charset="0"/>
              </a:rPr>
              <a:t>Better care.</a:t>
            </a:r>
          </a:p>
          <a:p>
            <a:pPr lvl="0"/>
            <a:r>
              <a:rPr lang="en-US" sz="4400" dirty="0">
                <a:latin typeface="Oracle Sans Tab Light" panose="020B0403020204020204" pitchFamily="34" charset="0"/>
                <a:cs typeface="Oracle Sans Tab Light" panose="020B0403020204020204" pitchFamily="34" charset="0"/>
              </a:rPr>
              <a:t>Better outcomes.</a:t>
            </a:r>
          </a:p>
          <a:p>
            <a:pPr lvl="0"/>
            <a:r>
              <a:rPr lang="en-US" sz="4400" b="1" dirty="0">
                <a:solidFill>
                  <a:srgbClr val="2C5967"/>
                </a:solidFill>
                <a:latin typeface="Oracle Sans Tab Extra Bold" panose="020B0803020204020204" pitchFamily="34" charset="0"/>
                <a:cs typeface="Oracle Sans Tab Extra Bold" panose="020B0803020204020204" pitchFamily="34" charset="0"/>
              </a:rPr>
              <a:t>Better together.</a:t>
            </a:r>
          </a:p>
        </p:txBody>
      </p:sp>
      <p:pic>
        <p:nvPicPr>
          <p:cNvPr id="7" name="OTag">
            <a:extLst>
              <a:ext uri="{FF2B5EF4-FFF2-40B4-BE49-F238E27FC236}">
                <a16:creationId xmlns:a16="http://schemas.microsoft.com/office/drawing/2014/main" id="{13D86F78-94F5-AF85-FB7D-C96422783DF9}"/>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7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312D2A"/>
          </a:solidFill>
        </p:spPr>
        <p:txBody>
          <a:bodyPr wrap="square" lIns="0" tIns="0" rIns="0" bIns="0" rtlCol="0"/>
          <a:lstStyle/>
          <a:p>
            <a:endParaRPr/>
          </a:p>
        </p:txBody>
      </p:sp>
      <p:pic>
        <p:nvPicPr>
          <p:cNvPr id="3" name="object 3"/>
          <p:cNvPicPr/>
          <p:nvPr/>
        </p:nvPicPr>
        <p:blipFill>
          <a:blip r:embed="rId2" cstate="print"/>
          <a:stretch>
            <a:fillRect/>
          </a:stretch>
        </p:blipFill>
        <p:spPr>
          <a:xfrm>
            <a:off x="3645408" y="2913888"/>
            <a:ext cx="4901184" cy="1030224"/>
          </a:xfrm>
          <a:prstGeom prst="rect">
            <a:avLst/>
          </a:prstGeom>
        </p:spPr>
      </p:pic>
      <p:pic>
        <p:nvPicPr>
          <p:cNvPr id="4" name="object 4"/>
          <p:cNvPicPr/>
          <p:nvPr/>
        </p:nvPicPr>
        <p:blipFill>
          <a:blip r:embed="rId3" cstate="print"/>
          <a:stretch>
            <a:fillRect/>
          </a:stretch>
        </p:blipFill>
        <p:spPr>
          <a:xfrm>
            <a:off x="0" y="0"/>
            <a:ext cx="12191998" cy="254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5507A-0AF8-F221-D3FC-54E3A7D9D0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524824B-9549-CC27-CA89-519C6503A75A}"/>
              </a:ext>
            </a:extLst>
          </p:cNvPr>
          <p:cNvPicPr>
            <a:picLocks noChangeAspect="1"/>
          </p:cNvPicPr>
          <p:nvPr/>
        </p:nvPicPr>
        <p:blipFill>
          <a:blip r:embed="rId3"/>
          <a:srcRect b="3659"/>
          <a:stretch>
            <a:fillRect/>
          </a:stretch>
        </p:blipFill>
        <p:spPr>
          <a:xfrm>
            <a:off x="33031" y="0"/>
            <a:ext cx="12192000" cy="6019800"/>
          </a:xfrm>
          <a:prstGeom prst="rect">
            <a:avLst/>
          </a:prstGeom>
        </p:spPr>
      </p:pic>
      <p:sp>
        <p:nvSpPr>
          <p:cNvPr id="17" name="Rectangle 16">
            <a:extLst>
              <a:ext uri="{FF2B5EF4-FFF2-40B4-BE49-F238E27FC236}">
                <a16:creationId xmlns:a16="http://schemas.microsoft.com/office/drawing/2014/main" id="{B4B7E16F-229C-943F-C1D7-09F28C574B7A}"/>
              </a:ext>
            </a:extLst>
          </p:cNvPr>
          <p:cNvSpPr/>
          <p:nvPr/>
        </p:nvSpPr>
        <p:spPr>
          <a:xfrm>
            <a:off x="8965" y="3540128"/>
            <a:ext cx="12192000" cy="3317871"/>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19" name="Rectangle 18">
            <a:extLst>
              <a:ext uri="{FF2B5EF4-FFF2-40B4-BE49-F238E27FC236}">
                <a16:creationId xmlns:a16="http://schemas.microsoft.com/office/drawing/2014/main" id="{6953F0EC-4F9F-70EB-E524-67AC12BAB273}"/>
              </a:ext>
            </a:extLst>
          </p:cNvPr>
          <p:cNvSpPr/>
          <p:nvPr/>
        </p:nvSpPr>
        <p:spPr>
          <a:xfrm>
            <a:off x="3505200" y="3810000"/>
            <a:ext cx="2590800" cy="9144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Select Analytics &amp; AI</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Select Analytics Cloud</a:t>
            </a:r>
          </a:p>
        </p:txBody>
      </p:sp>
      <p:pic>
        <p:nvPicPr>
          <p:cNvPr id="20" name="OTag">
            <a:extLst>
              <a:ext uri="{FF2B5EF4-FFF2-40B4-BE49-F238E27FC236}">
                <a16:creationId xmlns:a16="http://schemas.microsoft.com/office/drawing/2014/main" id="{2D77E95D-66C0-7F1E-1BCD-E349B1CFD81E}"/>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Placeholder 2">
            <a:extLst>
              <a:ext uri="{FF2B5EF4-FFF2-40B4-BE49-F238E27FC236}">
                <a16:creationId xmlns:a16="http://schemas.microsoft.com/office/drawing/2014/main" id="{C4D1338C-1529-25BB-1ED5-809EC52CD8EB}"/>
              </a:ext>
            </a:extLst>
          </p:cNvPr>
          <p:cNvSpPr>
            <a:spLocks noGrp="1"/>
          </p:cNvSpPr>
          <p:nvPr>
            <p:ph type="ftr" sz="quarter" idx="11"/>
          </p:nvPr>
        </p:nvSpPr>
        <p:spPr>
          <a:xfrm>
            <a:off x="359586" y="6465981"/>
            <a:ext cx="5745379" cy="365125"/>
          </a:xfrm>
        </p:spPr>
        <p:txBody>
          <a:bodyPr/>
          <a:lstStyle/>
          <a:p>
            <a:r>
              <a:rPr lang="en-US" dirty="0">
                <a:solidFill>
                  <a:schemeClr val="bg1"/>
                </a:solidFill>
              </a:rPr>
              <a:t>Copyright © 2025, Oracle and KEMENKES - Confidential</a:t>
            </a:r>
          </a:p>
        </p:txBody>
      </p:sp>
      <p:sp>
        <p:nvSpPr>
          <p:cNvPr id="5" name="Oval 4">
            <a:extLst>
              <a:ext uri="{FF2B5EF4-FFF2-40B4-BE49-F238E27FC236}">
                <a16:creationId xmlns:a16="http://schemas.microsoft.com/office/drawing/2014/main" id="{8834E7E4-14FC-CD02-2E4E-01B8D4859EFC}"/>
              </a:ext>
            </a:extLst>
          </p:cNvPr>
          <p:cNvSpPr/>
          <p:nvPr/>
        </p:nvSpPr>
        <p:spPr>
          <a:xfrm>
            <a:off x="1295400" y="3093947"/>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51E40693-5A76-C4DD-C7BF-B3F653A2D990}"/>
              </a:ext>
            </a:extLst>
          </p:cNvPr>
          <p:cNvSpPr/>
          <p:nvPr/>
        </p:nvSpPr>
        <p:spPr>
          <a:xfrm>
            <a:off x="2133600" y="1389064"/>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91064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B6430-6E8A-093A-4CF4-63B28D841D1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A04F82A3-F59D-777E-0194-EC9CD690C808}"/>
              </a:ext>
            </a:extLst>
          </p:cNvPr>
          <p:cNvPicPr>
            <a:picLocks noChangeAspect="1"/>
          </p:cNvPicPr>
          <p:nvPr/>
        </p:nvPicPr>
        <p:blipFill>
          <a:blip r:embed="rId3"/>
          <a:stretch>
            <a:fillRect/>
          </a:stretch>
        </p:blipFill>
        <p:spPr>
          <a:xfrm>
            <a:off x="0" y="26893"/>
            <a:ext cx="12181064" cy="6221508"/>
          </a:xfrm>
          <a:prstGeom prst="rect">
            <a:avLst/>
          </a:prstGeom>
        </p:spPr>
      </p:pic>
      <p:pic>
        <p:nvPicPr>
          <p:cNvPr id="20" name="OTag">
            <a:extLst>
              <a:ext uri="{FF2B5EF4-FFF2-40B4-BE49-F238E27FC236}">
                <a16:creationId xmlns:a16="http://schemas.microsoft.com/office/drawing/2014/main" id="{375686E0-248F-DBD5-9756-71818D572631}"/>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Rectangle 16">
            <a:extLst>
              <a:ext uri="{FF2B5EF4-FFF2-40B4-BE49-F238E27FC236}">
                <a16:creationId xmlns:a16="http://schemas.microsoft.com/office/drawing/2014/main" id="{0119C932-F553-4B5F-7F8D-AB2C558BE17D}"/>
              </a:ext>
            </a:extLst>
          </p:cNvPr>
          <p:cNvSpPr/>
          <p:nvPr/>
        </p:nvSpPr>
        <p:spPr>
          <a:xfrm>
            <a:off x="19901" y="2819400"/>
            <a:ext cx="12181063" cy="4038600"/>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12" name="Oval 11">
            <a:extLst>
              <a:ext uri="{FF2B5EF4-FFF2-40B4-BE49-F238E27FC236}">
                <a16:creationId xmlns:a16="http://schemas.microsoft.com/office/drawing/2014/main" id="{9019FC06-8934-D519-129F-44B77BF1F6A7}"/>
              </a:ext>
            </a:extLst>
          </p:cNvPr>
          <p:cNvSpPr/>
          <p:nvPr/>
        </p:nvSpPr>
        <p:spPr>
          <a:xfrm>
            <a:off x="1447800" y="2101970"/>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59A25135-0208-1B81-3C77-123A473F48C3}"/>
              </a:ext>
            </a:extLst>
          </p:cNvPr>
          <p:cNvSpPr/>
          <p:nvPr/>
        </p:nvSpPr>
        <p:spPr>
          <a:xfrm>
            <a:off x="4169343" y="658483"/>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Rectangle 17">
            <a:extLst>
              <a:ext uri="{FF2B5EF4-FFF2-40B4-BE49-F238E27FC236}">
                <a16:creationId xmlns:a16="http://schemas.microsoft.com/office/drawing/2014/main" id="{E97DC6FD-BABB-C1D4-57BF-34619971D807}"/>
              </a:ext>
            </a:extLst>
          </p:cNvPr>
          <p:cNvSpPr/>
          <p:nvPr/>
        </p:nvSpPr>
        <p:spPr>
          <a:xfrm>
            <a:off x="4572000" y="685800"/>
            <a:ext cx="32766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6B9E453-1F6F-EC57-6334-A92CD8E737C8}"/>
              </a:ext>
            </a:extLst>
          </p:cNvPr>
          <p:cNvSpPr/>
          <p:nvPr/>
        </p:nvSpPr>
        <p:spPr>
          <a:xfrm>
            <a:off x="3657600" y="1447800"/>
            <a:ext cx="382757" cy="381000"/>
          </a:xfrm>
          <a:prstGeom prst="ellipse">
            <a:avLst/>
          </a:prstGeom>
          <a:solidFill>
            <a:srgbClr val="AC630C"/>
          </a:solidFill>
          <a:ln>
            <a:solidFill>
              <a:srgbClr val="AC630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3" name="Rectangle 22">
            <a:extLst>
              <a:ext uri="{FF2B5EF4-FFF2-40B4-BE49-F238E27FC236}">
                <a16:creationId xmlns:a16="http://schemas.microsoft.com/office/drawing/2014/main" id="{11A01EC9-40E3-0A81-9B3F-243A46BEE2CE}"/>
              </a:ext>
            </a:extLst>
          </p:cNvPr>
          <p:cNvSpPr/>
          <p:nvPr/>
        </p:nvSpPr>
        <p:spPr>
          <a:xfrm>
            <a:off x="2590800" y="3331417"/>
            <a:ext cx="3428999" cy="105578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Choose Compartment</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Make sure compartment is correct</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Create Instance</a:t>
            </a:r>
          </a:p>
        </p:txBody>
      </p:sp>
      <p:sp>
        <p:nvSpPr>
          <p:cNvPr id="24" name="Footer Placeholder 2">
            <a:extLst>
              <a:ext uri="{FF2B5EF4-FFF2-40B4-BE49-F238E27FC236}">
                <a16:creationId xmlns:a16="http://schemas.microsoft.com/office/drawing/2014/main" id="{69478EE9-B0DC-CD79-306B-417F7C0CBDA9}"/>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pic>
        <p:nvPicPr>
          <p:cNvPr id="25" name="OTag">
            <a:extLst>
              <a:ext uri="{FF2B5EF4-FFF2-40B4-BE49-F238E27FC236}">
                <a16:creationId xmlns:a16="http://schemas.microsoft.com/office/drawing/2014/main" id="{F3BA5438-8145-FB16-D97C-BDBAF24993AA}"/>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2792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30970-F693-EEDB-383A-D3998ABF7D3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B78A0C4-EF62-EEFB-1884-389B259CBDC7}"/>
              </a:ext>
            </a:extLst>
          </p:cNvPr>
          <p:cNvPicPr>
            <a:picLocks noChangeAspect="1"/>
          </p:cNvPicPr>
          <p:nvPr/>
        </p:nvPicPr>
        <p:blipFill>
          <a:blip r:embed="rId3"/>
          <a:stretch>
            <a:fillRect/>
          </a:stretch>
        </p:blipFill>
        <p:spPr>
          <a:xfrm>
            <a:off x="0" y="-10064"/>
            <a:ext cx="12192000" cy="6334664"/>
          </a:xfrm>
          <a:prstGeom prst="rect">
            <a:avLst/>
          </a:prstGeom>
        </p:spPr>
      </p:pic>
      <p:sp>
        <p:nvSpPr>
          <p:cNvPr id="4" name="Rectangle 3">
            <a:extLst>
              <a:ext uri="{FF2B5EF4-FFF2-40B4-BE49-F238E27FC236}">
                <a16:creationId xmlns:a16="http://schemas.microsoft.com/office/drawing/2014/main" id="{5F9D7C09-EE2F-2A1F-D862-3F860C0A358C}"/>
              </a:ext>
            </a:extLst>
          </p:cNvPr>
          <p:cNvSpPr/>
          <p:nvPr/>
        </p:nvSpPr>
        <p:spPr>
          <a:xfrm>
            <a:off x="6019800" y="-10064"/>
            <a:ext cx="6181164" cy="6868064"/>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5" name="Rectangle 4">
            <a:extLst>
              <a:ext uri="{FF2B5EF4-FFF2-40B4-BE49-F238E27FC236}">
                <a16:creationId xmlns:a16="http://schemas.microsoft.com/office/drawing/2014/main" id="{48ABC88E-BB72-D5C8-EA31-ABE0FEE2C1CF}"/>
              </a:ext>
            </a:extLst>
          </p:cNvPr>
          <p:cNvSpPr/>
          <p:nvPr/>
        </p:nvSpPr>
        <p:spPr>
          <a:xfrm>
            <a:off x="6400800" y="1295400"/>
            <a:ext cx="5105400" cy="29718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Enter a Name for the Analytics instance (must be unique and alphanumeric). </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(Optional) Add a Description for easier identification.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Select the target Compartment where the instance will be created.</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Under Capacity, choose Capacity Type (OCPU) and specify the OCPU Count (e.g., 1 Non-production).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Click Create to deploy the Analytics instance.</a:t>
            </a:r>
          </a:p>
        </p:txBody>
      </p:sp>
      <p:pic>
        <p:nvPicPr>
          <p:cNvPr id="6" name="OTag">
            <a:extLst>
              <a:ext uri="{FF2B5EF4-FFF2-40B4-BE49-F238E27FC236}">
                <a16:creationId xmlns:a16="http://schemas.microsoft.com/office/drawing/2014/main" id="{50B4E64E-7984-949D-C6CB-64983E9164FB}"/>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2">
            <a:extLst>
              <a:ext uri="{FF2B5EF4-FFF2-40B4-BE49-F238E27FC236}">
                <a16:creationId xmlns:a16="http://schemas.microsoft.com/office/drawing/2014/main" id="{01328433-3EC7-83ED-C454-29B9AEA4BBC3}"/>
              </a:ext>
            </a:extLst>
          </p:cNvPr>
          <p:cNvSpPr>
            <a:spLocks noGrp="1"/>
          </p:cNvSpPr>
          <p:nvPr>
            <p:ph type="ftr" sz="quarter" idx="11"/>
          </p:nvPr>
        </p:nvSpPr>
        <p:spPr>
          <a:xfrm>
            <a:off x="359586" y="6465981"/>
            <a:ext cx="5745379" cy="365125"/>
          </a:xfrm>
        </p:spPr>
        <p:txBody>
          <a:bodyPr/>
          <a:lstStyle/>
          <a:p>
            <a:r>
              <a:rPr lang="en-US" dirty="0"/>
              <a:t>Copyright © 2025, Oracle and KEMENKES - Confidential</a:t>
            </a:r>
          </a:p>
        </p:txBody>
      </p:sp>
    </p:spTree>
    <p:extLst>
      <p:ext uri="{BB962C8B-B14F-4D97-AF65-F5344CB8AC3E}">
        <p14:creationId xmlns:p14="http://schemas.microsoft.com/office/powerpoint/2010/main" val="3855917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DEEA7-62A1-1740-5CC7-65C58EA2F04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4A1E3B3-082B-6D16-8C82-7410FDCB1C08}"/>
              </a:ext>
            </a:extLst>
          </p:cNvPr>
          <p:cNvPicPr>
            <a:picLocks noChangeAspect="1"/>
          </p:cNvPicPr>
          <p:nvPr/>
        </p:nvPicPr>
        <p:blipFill>
          <a:blip r:embed="rId3"/>
          <a:stretch>
            <a:fillRect/>
          </a:stretch>
        </p:blipFill>
        <p:spPr>
          <a:xfrm>
            <a:off x="-1" y="-7190"/>
            <a:ext cx="12167255" cy="6838296"/>
          </a:xfrm>
          <a:prstGeom prst="rect">
            <a:avLst/>
          </a:prstGeom>
        </p:spPr>
      </p:pic>
      <p:sp>
        <p:nvSpPr>
          <p:cNvPr id="7" name="Rectangle 6">
            <a:extLst>
              <a:ext uri="{FF2B5EF4-FFF2-40B4-BE49-F238E27FC236}">
                <a16:creationId xmlns:a16="http://schemas.microsoft.com/office/drawing/2014/main" id="{F7644179-B91A-BF5E-AB20-B5E529BB67A5}"/>
              </a:ext>
            </a:extLst>
          </p:cNvPr>
          <p:cNvSpPr/>
          <p:nvPr/>
        </p:nvSpPr>
        <p:spPr>
          <a:xfrm>
            <a:off x="3962401" y="457200"/>
            <a:ext cx="8238564" cy="6400799"/>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pic>
        <p:nvPicPr>
          <p:cNvPr id="8" name="OTag">
            <a:extLst>
              <a:ext uri="{FF2B5EF4-FFF2-40B4-BE49-F238E27FC236}">
                <a16:creationId xmlns:a16="http://schemas.microsoft.com/office/drawing/2014/main" id="{DBAD3443-963C-4990-EBD4-D9027384FC70}"/>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Placeholder 2">
            <a:extLst>
              <a:ext uri="{FF2B5EF4-FFF2-40B4-BE49-F238E27FC236}">
                <a16:creationId xmlns:a16="http://schemas.microsoft.com/office/drawing/2014/main" id="{A3160B26-CEDC-5747-5CD7-6FCBFB4DE6A2}"/>
              </a:ext>
            </a:extLst>
          </p:cNvPr>
          <p:cNvSpPr>
            <a:spLocks noGrp="1"/>
          </p:cNvSpPr>
          <p:nvPr>
            <p:ph type="ftr" sz="quarter" idx="11"/>
          </p:nvPr>
        </p:nvSpPr>
        <p:spPr>
          <a:xfrm>
            <a:off x="359586" y="6465981"/>
            <a:ext cx="5745379" cy="365125"/>
          </a:xfrm>
        </p:spPr>
        <p:txBody>
          <a:bodyPr/>
          <a:lstStyle/>
          <a:p>
            <a:r>
              <a:rPr lang="en-US" dirty="0">
                <a:solidFill>
                  <a:schemeClr val="bg1"/>
                </a:solidFill>
              </a:rPr>
              <a:t>Copyright © 2025, Oracle and KEMENKES - Confidential</a:t>
            </a:r>
          </a:p>
        </p:txBody>
      </p:sp>
      <p:sp>
        <p:nvSpPr>
          <p:cNvPr id="10" name="Rectangle 9">
            <a:extLst>
              <a:ext uri="{FF2B5EF4-FFF2-40B4-BE49-F238E27FC236}">
                <a16:creationId xmlns:a16="http://schemas.microsoft.com/office/drawing/2014/main" id="{C2F71A4B-2F92-DF1A-F646-517438089567}"/>
              </a:ext>
            </a:extLst>
          </p:cNvPr>
          <p:cNvSpPr/>
          <p:nvPr/>
        </p:nvSpPr>
        <p:spPr>
          <a:xfrm>
            <a:off x="4267200" y="1730375"/>
            <a:ext cx="2590800" cy="5334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latin typeface="Arial" panose="020B0604020202020204" pitchFamily="34" charset="0"/>
                <a:cs typeface="Arial" panose="020B0604020202020204" pitchFamily="34" charset="0"/>
              </a:rPr>
              <a:t>Click Analytics Home Page</a:t>
            </a:r>
          </a:p>
        </p:txBody>
      </p:sp>
      <p:sp>
        <p:nvSpPr>
          <p:cNvPr id="4" name="Footer Placeholder 2">
            <a:extLst>
              <a:ext uri="{FF2B5EF4-FFF2-40B4-BE49-F238E27FC236}">
                <a16:creationId xmlns:a16="http://schemas.microsoft.com/office/drawing/2014/main" id="{83F5E87D-F741-6549-EA17-7279E304809C}"/>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75000"/>
                    <a:lumOff val="25000"/>
                  </a:schemeClr>
                </a:solidFill>
              </a:rPr>
              <a:t>Copyright © 2025, Oracle and KEMENKES - Confidential</a:t>
            </a:r>
          </a:p>
        </p:txBody>
      </p:sp>
    </p:spTree>
    <p:extLst>
      <p:ext uri="{BB962C8B-B14F-4D97-AF65-F5344CB8AC3E}">
        <p14:creationId xmlns:p14="http://schemas.microsoft.com/office/powerpoint/2010/main" val="198199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EDB60-CC4B-0581-3726-83D9522C22ED}"/>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10C17A51-AB91-E99F-1B34-BE7613A8701E}"/>
              </a:ext>
            </a:extLst>
          </p:cNvPr>
          <p:cNvPicPr>
            <a:picLocks noChangeAspect="1"/>
          </p:cNvPicPr>
          <p:nvPr/>
        </p:nvPicPr>
        <p:blipFill>
          <a:blip r:embed="rId3"/>
          <a:stretch>
            <a:fillRect/>
          </a:stretch>
        </p:blipFill>
        <p:spPr>
          <a:xfrm>
            <a:off x="0" y="17253"/>
            <a:ext cx="12192000" cy="6231148"/>
          </a:xfrm>
          <a:prstGeom prst="rect">
            <a:avLst/>
          </a:prstGeom>
        </p:spPr>
      </p:pic>
      <p:sp>
        <p:nvSpPr>
          <p:cNvPr id="4" name="Rectangle 3">
            <a:extLst>
              <a:ext uri="{FF2B5EF4-FFF2-40B4-BE49-F238E27FC236}">
                <a16:creationId xmlns:a16="http://schemas.microsoft.com/office/drawing/2014/main" id="{FCE73151-1AAE-AB4D-B26E-9A942B40270D}"/>
              </a:ext>
            </a:extLst>
          </p:cNvPr>
          <p:cNvSpPr/>
          <p:nvPr/>
        </p:nvSpPr>
        <p:spPr>
          <a:xfrm>
            <a:off x="0" y="457200"/>
            <a:ext cx="12200965" cy="6400799"/>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5" name="Rectangle 4">
            <a:extLst>
              <a:ext uri="{FF2B5EF4-FFF2-40B4-BE49-F238E27FC236}">
                <a16:creationId xmlns:a16="http://schemas.microsoft.com/office/drawing/2014/main" id="{66A082FF-C2EC-D40E-F44D-A7659D144E39}"/>
              </a:ext>
            </a:extLst>
          </p:cNvPr>
          <p:cNvSpPr/>
          <p:nvPr/>
        </p:nvSpPr>
        <p:spPr>
          <a:xfrm>
            <a:off x="3048000" y="2743200"/>
            <a:ext cx="6858000" cy="21336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400" dirty="0">
                <a:latin typeface="Arial" panose="020B0604020202020204" pitchFamily="34" charset="0"/>
                <a:cs typeface="Arial" panose="020B0604020202020204" pitchFamily="34" charset="0"/>
              </a:rPr>
              <a:t>1. After logging in to Oracle Analytics Cloud, you will see the home dashboard with sections such as What's New, Workbooks, Datasets, and Data Flows.</a:t>
            </a:r>
          </a:p>
          <a:p>
            <a:pPr>
              <a:lnSpc>
                <a:spcPct val="150000"/>
              </a:lnSpc>
            </a:pPr>
            <a:r>
              <a:rPr lang="en-US" sz="1400" dirty="0">
                <a:latin typeface="Arial" panose="020B0604020202020204" pitchFamily="34" charset="0"/>
                <a:cs typeface="Arial" panose="020B0604020202020204" pitchFamily="34" charset="0"/>
              </a:rPr>
              <a:t>2. To start a new analysis, click the Create button at the top-right corner of the page.</a:t>
            </a:r>
          </a:p>
          <a:p>
            <a:pPr>
              <a:lnSpc>
                <a:spcPct val="150000"/>
              </a:lnSpc>
            </a:pPr>
            <a:r>
              <a:rPr lang="en-US" sz="1400" dirty="0">
                <a:latin typeface="Arial" panose="020B0604020202020204" pitchFamily="34" charset="0"/>
                <a:cs typeface="Arial" panose="020B0604020202020204" pitchFamily="34" charset="0"/>
              </a:rPr>
              <a:t>3. From the menu, choose whether you want to create a Project, Workbook, Dataset, or Data Flow.  </a:t>
            </a:r>
          </a:p>
        </p:txBody>
      </p:sp>
      <p:pic>
        <p:nvPicPr>
          <p:cNvPr id="7" name="OTag">
            <a:extLst>
              <a:ext uri="{FF2B5EF4-FFF2-40B4-BE49-F238E27FC236}">
                <a16:creationId xmlns:a16="http://schemas.microsoft.com/office/drawing/2014/main" id="{7082796C-7088-5348-0E5D-FC0C54B104D7}"/>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Placeholder 2">
            <a:extLst>
              <a:ext uri="{FF2B5EF4-FFF2-40B4-BE49-F238E27FC236}">
                <a16:creationId xmlns:a16="http://schemas.microsoft.com/office/drawing/2014/main" id="{854EB620-7A0D-3A88-6BA3-7A6A96E4FA0E}"/>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Tree>
    <p:extLst>
      <p:ext uri="{BB962C8B-B14F-4D97-AF65-F5344CB8AC3E}">
        <p14:creationId xmlns:p14="http://schemas.microsoft.com/office/powerpoint/2010/main" val="1460093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FD441-DFFF-9EFC-C1DE-F8E05EE26B94}"/>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6D5E50FC-16FB-1E64-B9EA-771ACC10BB15}"/>
              </a:ext>
            </a:extLst>
          </p:cNvPr>
          <p:cNvPicPr>
            <a:picLocks noChangeAspect="1"/>
          </p:cNvPicPr>
          <p:nvPr/>
        </p:nvPicPr>
        <p:blipFill>
          <a:blip r:embed="rId3"/>
          <a:stretch>
            <a:fillRect/>
          </a:stretch>
        </p:blipFill>
        <p:spPr>
          <a:xfrm>
            <a:off x="10064" y="5751"/>
            <a:ext cx="12183722" cy="6166450"/>
          </a:xfrm>
          <a:prstGeom prst="rect">
            <a:avLst/>
          </a:prstGeom>
        </p:spPr>
      </p:pic>
      <p:sp>
        <p:nvSpPr>
          <p:cNvPr id="3" name="Rectangle 2">
            <a:extLst>
              <a:ext uri="{FF2B5EF4-FFF2-40B4-BE49-F238E27FC236}">
                <a16:creationId xmlns:a16="http://schemas.microsoft.com/office/drawing/2014/main" id="{34F6513A-40FD-7C96-F8A7-58D3E7105839}"/>
              </a:ext>
            </a:extLst>
          </p:cNvPr>
          <p:cNvSpPr/>
          <p:nvPr/>
        </p:nvSpPr>
        <p:spPr>
          <a:xfrm>
            <a:off x="22656" y="76200"/>
            <a:ext cx="9197543" cy="6781799"/>
          </a:xfrm>
          <a:prstGeom prst="rect">
            <a:avLst/>
          </a:prstGeom>
          <a:solidFill>
            <a:srgbClr val="46464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dirty="0"/>
          </a:p>
        </p:txBody>
      </p:sp>
      <p:sp>
        <p:nvSpPr>
          <p:cNvPr id="7" name="Rectangle 6">
            <a:extLst>
              <a:ext uri="{FF2B5EF4-FFF2-40B4-BE49-F238E27FC236}">
                <a16:creationId xmlns:a16="http://schemas.microsoft.com/office/drawing/2014/main" id="{CB4F0D75-7C21-A368-1BD2-110C8B2A751A}"/>
              </a:ext>
            </a:extLst>
          </p:cNvPr>
          <p:cNvSpPr/>
          <p:nvPr/>
        </p:nvSpPr>
        <p:spPr>
          <a:xfrm>
            <a:off x="3810000" y="1371600"/>
            <a:ext cx="5246297" cy="1524000"/>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en-US" sz="1400" dirty="0">
                <a:latin typeface="Arial" panose="020B0604020202020204" pitchFamily="34" charset="0"/>
                <a:cs typeface="Arial" panose="020B0604020202020204" pitchFamily="34" charset="0"/>
              </a:rPr>
              <a:t>On the Oracle Analytics Cloud home page, click Create in the top-right corner.</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From the dropdown menu, select Dataset to begin creating a new dataset.</a:t>
            </a:r>
          </a:p>
        </p:txBody>
      </p:sp>
      <p:pic>
        <p:nvPicPr>
          <p:cNvPr id="8" name="OTag">
            <a:extLst>
              <a:ext uri="{FF2B5EF4-FFF2-40B4-BE49-F238E27FC236}">
                <a16:creationId xmlns:a16="http://schemas.microsoft.com/office/drawing/2014/main" id="{80A9201D-F8EF-8BF9-01D1-73771B1EF03D}"/>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Placeholder 2">
            <a:extLst>
              <a:ext uri="{FF2B5EF4-FFF2-40B4-BE49-F238E27FC236}">
                <a16:creationId xmlns:a16="http://schemas.microsoft.com/office/drawing/2014/main" id="{D76E9741-B809-0F73-954A-D44C4163F74A}"/>
              </a:ext>
            </a:extLst>
          </p:cNvPr>
          <p:cNvSpPr txBox="1">
            <a:spLocks/>
          </p:cNvSpPr>
          <p:nvPr/>
        </p:nvSpPr>
        <p:spPr>
          <a:xfrm>
            <a:off x="365053" y="6465982"/>
            <a:ext cx="3140147"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2025, Oracle and KEMENKES - Confidential</a:t>
            </a:r>
          </a:p>
        </p:txBody>
      </p:sp>
    </p:spTree>
    <p:extLst>
      <p:ext uri="{BB962C8B-B14F-4D97-AF65-F5344CB8AC3E}">
        <p14:creationId xmlns:p14="http://schemas.microsoft.com/office/powerpoint/2010/main" val="1640334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9DB5-018D-183F-0621-46751DB53D57}"/>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C3A621EF-A301-109F-07D1-FACE3A15304A}"/>
              </a:ext>
            </a:extLst>
          </p:cNvPr>
          <p:cNvPicPr>
            <a:picLocks noChangeAspect="1"/>
          </p:cNvPicPr>
          <p:nvPr/>
        </p:nvPicPr>
        <p:blipFill>
          <a:blip r:embed="rId3"/>
          <a:stretch>
            <a:fillRect/>
          </a:stretch>
        </p:blipFill>
        <p:spPr>
          <a:xfrm>
            <a:off x="-1" y="0"/>
            <a:ext cx="12253393" cy="6324600"/>
          </a:xfrm>
          <a:prstGeom prst="rect">
            <a:avLst/>
          </a:prstGeom>
        </p:spPr>
      </p:pic>
      <p:pic>
        <p:nvPicPr>
          <p:cNvPr id="3" name="OTag">
            <a:extLst>
              <a:ext uri="{FF2B5EF4-FFF2-40B4-BE49-F238E27FC236}">
                <a16:creationId xmlns:a16="http://schemas.microsoft.com/office/drawing/2014/main" id="{BB74109A-3275-8E06-3DF2-6721EBC5611D}"/>
              </a:ext>
              <a:ext uri="{C183D7F6-B498-43B3-948B-1728B52AA6E4}">
                <adec:decorative xmlns:adec="http://schemas.microsoft.com/office/drawing/2017/decorative" val="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2">
            <a:extLst>
              <a:ext uri="{FF2B5EF4-FFF2-40B4-BE49-F238E27FC236}">
                <a16:creationId xmlns:a16="http://schemas.microsoft.com/office/drawing/2014/main" id="{86A47482-9A5E-BAC6-C312-78EFA392E9D1}"/>
              </a:ext>
            </a:extLst>
          </p:cNvPr>
          <p:cNvSpPr>
            <a:spLocks noGrp="1"/>
          </p:cNvSpPr>
          <p:nvPr>
            <p:ph type="ftr" sz="quarter" idx="11"/>
          </p:nvPr>
        </p:nvSpPr>
        <p:spPr>
          <a:xfrm>
            <a:off x="359586" y="6465981"/>
            <a:ext cx="5745379" cy="365125"/>
          </a:xfrm>
        </p:spPr>
        <p:txBody>
          <a:bodyPr/>
          <a:lstStyle/>
          <a:p>
            <a:r>
              <a:rPr lang="en-US" dirty="0"/>
              <a:t>Copyright © 2025, Oracle and KEMENKES - Confidential</a:t>
            </a:r>
          </a:p>
        </p:txBody>
      </p:sp>
      <p:sp>
        <p:nvSpPr>
          <p:cNvPr id="6" name="Rectangle 5">
            <a:extLst>
              <a:ext uri="{FF2B5EF4-FFF2-40B4-BE49-F238E27FC236}">
                <a16:creationId xmlns:a16="http://schemas.microsoft.com/office/drawing/2014/main" id="{E2E9A3B8-F78F-C292-89A2-71D7BBCD0A87}"/>
              </a:ext>
            </a:extLst>
          </p:cNvPr>
          <p:cNvSpPr/>
          <p:nvPr/>
        </p:nvSpPr>
        <p:spPr>
          <a:xfrm>
            <a:off x="1009548" y="3192492"/>
            <a:ext cx="10496651" cy="1836708"/>
          </a:xfrm>
          <a:prstGeom prst="rect">
            <a:avLst/>
          </a:prstGeom>
          <a:solidFill>
            <a:srgbClr val="AC6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400" b="1" u="sng" dirty="0">
                <a:latin typeface="Arial" panose="020B0604020202020204" pitchFamily="34" charset="0"/>
                <a:cs typeface="Arial" panose="020B0604020202020204" pitchFamily="34" charset="0"/>
              </a:rPr>
              <a:t>Connection from the same compartment (</a:t>
            </a:r>
            <a:r>
              <a:rPr lang="en-US" sz="1400" b="1" u="sng" dirty="0" err="1">
                <a:latin typeface="Arial" panose="020B0604020202020204" pitchFamily="34" charset="0"/>
                <a:cs typeface="Arial" panose="020B0604020202020204" pitchFamily="34" charset="0"/>
              </a:rPr>
              <a:t>ResearchPlatform</a:t>
            </a:r>
            <a:r>
              <a:rPr lang="en-US" sz="1400" b="1" u="sng" dirty="0">
                <a:latin typeface="Arial" panose="020B0604020202020204" pitchFamily="34" charset="0"/>
                <a:cs typeface="Arial" panose="020B0604020202020204" pitchFamily="34" charset="0"/>
              </a:rPr>
              <a:t>)</a:t>
            </a:r>
          </a:p>
          <a:p>
            <a:pPr algn="ctr">
              <a:lnSpc>
                <a:spcPct val="150000"/>
              </a:lnSpc>
            </a:pPr>
            <a:endParaRPr lang="en-US" sz="1400" b="1" u="sng" dirty="0">
              <a:latin typeface="Arial" panose="020B0604020202020204" pitchFamily="34" charset="0"/>
              <a:cs typeface="Arial" panose="020B0604020202020204" pitchFamily="34" charset="0"/>
            </a:endParaRPr>
          </a:p>
          <a:p>
            <a:pPr marL="342900" indent="-342900">
              <a:lnSpc>
                <a:spcPct val="150000"/>
              </a:lnSpc>
              <a:buAutoNum type="arabicPeriod"/>
            </a:pPr>
            <a:r>
              <a:rPr lang="en-US" sz="1400" dirty="0">
                <a:latin typeface="Arial" panose="020B0604020202020204" pitchFamily="34" charset="0"/>
                <a:cs typeface="Arial" panose="020B0604020202020204" pitchFamily="34" charset="0"/>
              </a:rPr>
              <a:t>On the Create Dataset window, select the available database connection.</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In this example, choose </a:t>
            </a:r>
            <a:r>
              <a:rPr lang="en-US" sz="1400" dirty="0" err="1">
                <a:latin typeface="Arial" panose="020B0604020202020204" pitchFamily="34" charset="0"/>
                <a:cs typeface="Arial" panose="020B0604020202020204" pitchFamily="34" charset="0"/>
              </a:rPr>
              <a:t>atp_conn</a:t>
            </a:r>
            <a:r>
              <a:rPr lang="en-US" sz="1400" dirty="0">
                <a:latin typeface="Arial" panose="020B0604020202020204" pitchFamily="34" charset="0"/>
                <a:cs typeface="Arial" panose="020B0604020202020204" pitchFamily="34" charset="0"/>
              </a:rPr>
              <a:t> to connect to the Autonomous Transaction Processing (ATP) database.</a:t>
            </a:r>
          </a:p>
          <a:p>
            <a:pPr marL="342900" indent="-342900">
              <a:lnSpc>
                <a:spcPct val="150000"/>
              </a:lnSpc>
              <a:buAutoNum type="arabicPeriod"/>
            </a:pPr>
            <a:r>
              <a:rPr lang="en-US" sz="1400" dirty="0">
                <a:latin typeface="Arial" panose="020B0604020202020204" pitchFamily="34" charset="0"/>
                <a:cs typeface="Arial" panose="020B0604020202020204" pitchFamily="34" charset="0"/>
              </a:rPr>
              <a:t>This connection is created within the same compartment (</a:t>
            </a:r>
            <a:r>
              <a:rPr lang="en-US" sz="1400" dirty="0" err="1">
                <a:latin typeface="Arial" panose="020B0604020202020204" pitchFamily="34" charset="0"/>
                <a:cs typeface="Arial" panose="020B0604020202020204" pitchFamily="34" charset="0"/>
              </a:rPr>
              <a:t>ResearchPlatform</a:t>
            </a:r>
            <a:r>
              <a:rPr lang="en-US" sz="1400" dirty="0">
                <a:latin typeface="Arial" panose="020B0604020202020204" pitchFamily="34" charset="0"/>
                <a:cs typeface="Arial" panose="020B0604020202020204" pitchFamily="34" charset="0"/>
              </a:rPr>
              <a:t>) ensuring data remains in the same environment.</a:t>
            </a:r>
          </a:p>
        </p:txBody>
      </p:sp>
    </p:spTree>
    <p:extLst>
      <p:ext uri="{BB962C8B-B14F-4D97-AF65-F5344CB8AC3E}">
        <p14:creationId xmlns:p14="http://schemas.microsoft.com/office/powerpoint/2010/main" val="288988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2942"/>
</p:tagLst>
</file>

<file path=ppt/tags/tag10.xml><?xml version="1.0" encoding="utf-8"?>
<p:tagLst xmlns:a="http://schemas.openxmlformats.org/drawingml/2006/main" xmlns:r="http://schemas.openxmlformats.org/officeDocument/2006/relationships" xmlns:p="http://schemas.openxmlformats.org/presentationml/2006/main">
  <p:tag name="AS_UNIQUEID" val="771"/>
</p:tagLst>
</file>

<file path=ppt/tags/tag11.xml><?xml version="1.0" encoding="utf-8"?>
<p:tagLst xmlns:a="http://schemas.openxmlformats.org/drawingml/2006/main" xmlns:r="http://schemas.openxmlformats.org/officeDocument/2006/relationships" xmlns:p="http://schemas.openxmlformats.org/presentationml/2006/main">
  <p:tag name="AS_UNIQUEID" val="770"/>
</p:tagLst>
</file>

<file path=ppt/tags/tag12.xml><?xml version="1.0" encoding="utf-8"?>
<p:tagLst xmlns:a="http://schemas.openxmlformats.org/drawingml/2006/main" xmlns:r="http://schemas.openxmlformats.org/officeDocument/2006/relationships" xmlns:p="http://schemas.openxmlformats.org/presentationml/2006/main">
  <p:tag name="AS_UNIQUEID" val="771"/>
</p:tagLst>
</file>

<file path=ppt/tags/tag13.xml><?xml version="1.0" encoding="utf-8"?>
<p:tagLst xmlns:a="http://schemas.openxmlformats.org/drawingml/2006/main" xmlns:r="http://schemas.openxmlformats.org/officeDocument/2006/relationships" xmlns:p="http://schemas.openxmlformats.org/presentationml/2006/main">
  <p:tag name="AS_UNIQUEID" val="767"/>
</p:tagLst>
</file>

<file path=ppt/tags/tag14.xml><?xml version="1.0" encoding="utf-8"?>
<p:tagLst xmlns:a="http://schemas.openxmlformats.org/drawingml/2006/main" xmlns:r="http://schemas.openxmlformats.org/officeDocument/2006/relationships" xmlns:p="http://schemas.openxmlformats.org/presentationml/2006/main">
  <p:tag name="AS_UNIQUEID" val="768"/>
</p:tagLst>
</file>

<file path=ppt/tags/tag2.xml><?xml version="1.0" encoding="utf-8"?>
<p:tagLst xmlns:a="http://schemas.openxmlformats.org/drawingml/2006/main" xmlns:r="http://schemas.openxmlformats.org/officeDocument/2006/relationships" xmlns:p="http://schemas.openxmlformats.org/presentationml/2006/main">
  <p:tag name="AS_UNIQUEID" val="766"/>
</p:tagLst>
</file>

<file path=ppt/tags/tag3.xml><?xml version="1.0" encoding="utf-8"?>
<p:tagLst xmlns:a="http://schemas.openxmlformats.org/drawingml/2006/main" xmlns:r="http://schemas.openxmlformats.org/officeDocument/2006/relationships" xmlns:p="http://schemas.openxmlformats.org/presentationml/2006/main">
  <p:tag name="AS_UNIQUEID" val="769"/>
</p:tagLst>
</file>

<file path=ppt/tags/tag4.xml><?xml version="1.0" encoding="utf-8"?>
<p:tagLst xmlns:a="http://schemas.openxmlformats.org/drawingml/2006/main" xmlns:r="http://schemas.openxmlformats.org/officeDocument/2006/relationships" xmlns:p="http://schemas.openxmlformats.org/presentationml/2006/main">
  <p:tag name="AS_UNIQUEID" val="769"/>
</p:tagLst>
</file>

<file path=ppt/tags/tag5.xml><?xml version="1.0" encoding="utf-8"?>
<p:tagLst xmlns:a="http://schemas.openxmlformats.org/drawingml/2006/main" xmlns:r="http://schemas.openxmlformats.org/officeDocument/2006/relationships" xmlns:p="http://schemas.openxmlformats.org/presentationml/2006/main">
  <p:tag name="AS_UNIQUEID" val="770"/>
</p:tagLst>
</file>

<file path=ppt/tags/tag6.xml><?xml version="1.0" encoding="utf-8"?>
<p:tagLst xmlns:a="http://schemas.openxmlformats.org/drawingml/2006/main" xmlns:r="http://schemas.openxmlformats.org/officeDocument/2006/relationships" xmlns:p="http://schemas.openxmlformats.org/presentationml/2006/main">
  <p:tag name="AS_UNIQUEID" val="771"/>
</p:tagLst>
</file>

<file path=ppt/tags/tag7.xml><?xml version="1.0" encoding="utf-8"?>
<p:tagLst xmlns:a="http://schemas.openxmlformats.org/drawingml/2006/main" xmlns:r="http://schemas.openxmlformats.org/officeDocument/2006/relationships" xmlns:p="http://schemas.openxmlformats.org/presentationml/2006/main">
  <p:tag name="AS_UNIQUEID" val="770"/>
</p:tagLst>
</file>

<file path=ppt/tags/tag8.xml><?xml version="1.0" encoding="utf-8"?>
<p:tagLst xmlns:a="http://schemas.openxmlformats.org/drawingml/2006/main" xmlns:r="http://schemas.openxmlformats.org/officeDocument/2006/relationships" xmlns:p="http://schemas.openxmlformats.org/presentationml/2006/main">
  <p:tag name="AS_UNIQUEID" val="771"/>
</p:tagLst>
</file>

<file path=ppt/tags/tag9.xml><?xml version="1.0" encoding="utf-8"?>
<p:tagLst xmlns:a="http://schemas.openxmlformats.org/drawingml/2006/main" xmlns:r="http://schemas.openxmlformats.org/officeDocument/2006/relationships" xmlns:p="http://schemas.openxmlformats.org/presentationml/2006/main">
  <p:tag name="AS_UNIQUEID" val="770"/>
</p:tagLst>
</file>

<file path=ppt/theme/theme1.xml><?xml version="1.0" encoding="utf-8"?>
<a:theme xmlns:a="http://schemas.openxmlformats.org/drawingml/2006/main" name="6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v1.3-4.13.22.potx" id="{4D63D4C3-24C5-4B87-A71E-80B773D9DB62}" vid="{D0D364E1-EFD7-4A70-8B4F-E01E663CD735}"/>
    </a:ext>
  </a:extLst>
</a:theme>
</file>

<file path=ppt/theme/theme2.xml><?xml version="1.0" encoding="utf-8"?>
<a:theme xmlns:a="http://schemas.openxmlformats.org/drawingml/2006/main" name="2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v1.3-4.13.22.potx" id="{4D63D4C3-24C5-4B87-A71E-80B773D9DB62}" vid="{D0D364E1-EFD7-4A70-8B4F-E01E663CD735}"/>
    </a:ext>
  </a:extLst>
</a:theme>
</file>

<file path=ppt/theme/theme3.xml><?xml version="1.0" encoding="utf-8"?>
<a:theme xmlns:a="http://schemas.openxmlformats.org/drawingml/2006/main" name="3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v1.3-4.13.22.potx" id="{4D63D4C3-24C5-4B87-A71E-80B773D9DB62}" vid="{D0D364E1-EFD7-4A70-8B4F-E01E663CD735}"/>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Cloud_Platform_OCI_PillarPPT_Pine_v1.3-4.13.22</Template>
  <TotalTime>65470</TotalTime>
  <Words>1344</Words>
  <Application>Microsoft Office PowerPoint</Application>
  <PresentationFormat>Widescreen</PresentationFormat>
  <Paragraphs>154</Paragraphs>
  <Slides>29</Slides>
  <Notes>28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29</vt:i4>
      </vt:variant>
    </vt:vector>
  </HeadingPairs>
  <TitlesOfParts>
    <vt:vector size="41" baseType="lpstr">
      <vt:lpstr>Arial</vt:lpstr>
      <vt:lpstr>Calibri</vt:lpstr>
      <vt:lpstr>Oracle Sans</vt:lpstr>
      <vt:lpstr>Oracle Sans Light</vt:lpstr>
      <vt:lpstr>Oracle Sans Tab</vt:lpstr>
      <vt:lpstr>Oracle Sans Tab Extra Bold</vt:lpstr>
      <vt:lpstr>Oracle Sans Tab Light</vt:lpstr>
      <vt:lpstr>System Font Regular</vt:lpstr>
      <vt:lpstr>Wingdings</vt:lpstr>
      <vt:lpstr>6_Parent Master Pillars</vt:lpstr>
      <vt:lpstr>2_Parent Master Pillars</vt:lpstr>
      <vt:lpstr>3_Parent Master Pillars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Guidelines</dc:title>
  <dc:creator>Kevin Bogusch</dc:creator>
  <cp:lastModifiedBy>Revaldi Anggara</cp:lastModifiedBy>
  <cp:revision>735</cp:revision>
  <dcterms:created xsi:type="dcterms:W3CDTF">2022-12-12T15:51:02Z</dcterms:created>
  <dcterms:modified xsi:type="dcterms:W3CDTF">2025-08-31T11:34:59Z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MSIP_Label_a4de43ec-192a-49eb-8e54-baeb8c71bbbe_Enabled">
    <vt:lpwstr>true</vt:lpwstr>
  </property>
  <property fmtid="{D5CDD505-2E9C-101B-9397-08002B2CF9AE}" pid="6" name="MSIP_Label_a4de43ec-192a-49eb-8e54-baeb8c71bbbe_SetDate">
    <vt:lpwstr>2025-07-30T14:55:59Z</vt:lpwstr>
  </property>
  <property fmtid="{D5CDD505-2E9C-101B-9397-08002B2CF9AE}" pid="7" name="MSIP_Label_a4de43ec-192a-49eb-8e54-baeb8c71bbbe_Method">
    <vt:lpwstr>Standard</vt:lpwstr>
  </property>
  <property fmtid="{D5CDD505-2E9C-101B-9397-08002B2CF9AE}" pid="8" name="MSIP_Label_a4de43ec-192a-49eb-8e54-baeb8c71bbbe_Name">
    <vt:lpwstr>Confidential – Oracle Internal</vt:lpwstr>
  </property>
  <property fmtid="{D5CDD505-2E9C-101B-9397-08002B2CF9AE}" pid="9" name="MSIP_Label_a4de43ec-192a-49eb-8e54-baeb8c71bbbe_SiteId">
    <vt:lpwstr>4e2c6054-71cb-48f1-bd6c-3a9705aca71b</vt:lpwstr>
  </property>
  <property fmtid="{D5CDD505-2E9C-101B-9397-08002B2CF9AE}" pid="10" name="MSIP_Label_a4de43ec-192a-49eb-8e54-baeb8c71bbbe_ActionId">
    <vt:lpwstr>32e30f71-3426-448e-9db5-250af09d2654</vt:lpwstr>
  </property>
  <property fmtid="{D5CDD505-2E9C-101B-9397-08002B2CF9AE}" pid="11" name="MSIP_Label_a4de43ec-192a-49eb-8e54-baeb8c71bbbe_ContentBits">
    <vt:lpwstr>2</vt:lpwstr>
  </property>
  <property fmtid="{D5CDD505-2E9C-101B-9397-08002B2CF9AE}" pid="12" name="MSIP_Label_a4de43ec-192a-49eb-8e54-baeb8c71bbbe_Tag">
    <vt:lpwstr>50, 3, 0, 1</vt:lpwstr>
  </property>
  <property fmtid="{D5CDD505-2E9C-101B-9397-08002B2CF9AE}" pid="13" name="ClassificationContentMarkingFooterLocations">
    <vt:lpwstr>6_Parent Master Pillars:5\2_Parent Master Pillars:5\3_Parent Master Pillars:5</vt:lpwstr>
  </property>
  <property fmtid="{D5CDD505-2E9C-101B-9397-08002B2CF9AE}" pid="14" name="ClassificationContentMarkingFooterText">
    <vt:lpwstr>Confidential – Oracle Internal</vt:lpwstr>
  </property>
</Properties>
</file>